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22"/>
  </p:notesMasterIdLst>
  <p:handoutMasterIdLst>
    <p:handoutMasterId r:id="rId23"/>
  </p:handoutMasterIdLst>
  <p:sldIdLst>
    <p:sldId id="306" r:id="rId2"/>
    <p:sldId id="261" r:id="rId3"/>
    <p:sldId id="307" r:id="rId4"/>
    <p:sldId id="285" r:id="rId5"/>
    <p:sldId id="302" r:id="rId6"/>
    <p:sldId id="258" r:id="rId7"/>
    <p:sldId id="313" r:id="rId8"/>
    <p:sldId id="308" r:id="rId9"/>
    <p:sldId id="299" r:id="rId10"/>
    <p:sldId id="301" r:id="rId11"/>
    <p:sldId id="311" r:id="rId12"/>
    <p:sldId id="312" r:id="rId13"/>
    <p:sldId id="315" r:id="rId14"/>
    <p:sldId id="304" r:id="rId15"/>
    <p:sldId id="309" r:id="rId16"/>
    <p:sldId id="316" r:id="rId17"/>
    <p:sldId id="317" r:id="rId18"/>
    <p:sldId id="318" r:id="rId19"/>
    <p:sldId id="319" r:id="rId20"/>
    <p:sldId id="320" r:id="rId21"/>
  </p:sldIdLst>
  <p:sldSz cx="9144000" cy="5143500" type="screen16x9"/>
  <p:notesSz cx="7010400" cy="9236075"/>
  <p:embeddedFontLst>
    <p:embeddedFont>
      <p:font typeface="Century Gothic" panose="020B0502020202020204" pitchFamily="34" charset="0"/>
      <p:regular r:id="rId24"/>
      <p:bold r:id="rId25"/>
      <p:italic r:id="rId26"/>
      <p:boldItalic r:id="rId27"/>
    </p:embeddedFont>
    <p:embeddedFont>
      <p:font typeface="Helvetica Neue" panose="020B0604020202020204" charset="0"/>
      <p:regular r:id="rId28"/>
      <p:bold r:id="rId29"/>
      <p:italic r:id="rId30"/>
      <p:boldItalic r:id="rId31"/>
    </p:embeddedFont>
    <p:embeddedFont>
      <p:font typeface="Lat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CE72C7"/>
    <a:srgbClr val="DFC5F3"/>
    <a:srgbClr val="30B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56" autoAdjust="0"/>
    <p:restoredTop sz="96575" autoAdjust="0"/>
  </p:normalViewPr>
  <p:slideViewPr>
    <p:cSldViewPr snapToGrid="0">
      <p:cViewPr>
        <p:scale>
          <a:sx n="85" d="100"/>
          <a:sy n="85" d="100"/>
        </p:scale>
        <p:origin x="40" y="6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p:scale>
          <a:sx n="81" d="100"/>
          <a:sy n="81" d="100"/>
        </p:scale>
        <p:origin x="2667" y="14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140C92-13C7-449A-BC5D-D492872DB085}"/>
              </a:ext>
            </a:extLst>
          </p:cNvPr>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80174D0-25B8-4E73-9631-27A40354F15D}"/>
              </a:ext>
            </a:extLst>
          </p:cNvPr>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9F7FFF14-81E3-46BC-9207-FD1E7A593CD9}" type="datetimeFigureOut">
              <a:rPr lang="en-US" smtClean="0"/>
              <a:t>6/4/2020</a:t>
            </a:fld>
            <a:endParaRPr lang="en-US" dirty="0"/>
          </a:p>
        </p:txBody>
      </p:sp>
      <p:sp>
        <p:nvSpPr>
          <p:cNvPr id="4" name="Footer Placeholder 3">
            <a:extLst>
              <a:ext uri="{FF2B5EF4-FFF2-40B4-BE49-F238E27FC236}">
                <a16:creationId xmlns:a16="http://schemas.microsoft.com/office/drawing/2014/main" id="{5785B248-ADE7-4DF0-81F7-90C4FE9C9886}"/>
              </a:ext>
            </a:extLst>
          </p:cNvPr>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395B74-CECF-4552-A366-686A213479C5}"/>
              </a:ext>
            </a:extLst>
          </p:cNvPr>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9C561C9C-9007-4263-BB14-874742D5B159}" type="slidenum">
              <a:rPr lang="en-US" smtClean="0"/>
              <a:t>‹#›</a:t>
            </a:fld>
            <a:endParaRPr lang="en-US" dirty="0"/>
          </a:p>
        </p:txBody>
      </p:sp>
    </p:spTree>
    <p:extLst>
      <p:ext uri="{BB962C8B-B14F-4D97-AF65-F5344CB8AC3E}">
        <p14:creationId xmlns:p14="http://schemas.microsoft.com/office/powerpoint/2010/main" val="2190836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387136"/>
            <a:ext cx="5608320" cy="4156234"/>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d7c9d6c13_0_79: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d7c9d6c13_0_79: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buNone/>
            </a:pPr>
            <a:r>
              <a:rPr lang="en-US" dirty="0"/>
              <a:t>So, at this time, I would like to start by introducing myself. For those of you that do not know me, my name is Suzette Sison, and I am the Senior Director of Marketing for PE. I’ve been specializing in marketing now for over 20 years with half my career focused within the healthcare sector working closely with providers, hospitals, health systems and payers to implement and license patient engagement and population health management platforms and content. And most recently, for the past few years before I joined PE, I was working as a marketing consultant to help direct and manage large digital marketing efforts for a reputation management vendor to help physicians and practices enhance their online presence and rankings and support their growth efforts. I am extremely focused on digital marketing and leveraging my expertise and skills here at PE to support all of you.</a:t>
            </a:r>
          </a:p>
          <a:p>
            <a:pPr marL="0" lvl="0" indent="0">
              <a:buNone/>
            </a:pPr>
            <a:endParaRPr lang="en-US" dirty="0"/>
          </a:p>
          <a:p>
            <a:pPr marL="0" lvl="0" indent="0">
              <a:buNone/>
            </a:pPr>
            <a:r>
              <a:rPr lang="en-US" dirty="0"/>
              <a:t>I joined late January so I was here about two months before the Coronavirus pandemic hit us. So needless to say, it’s been a unique couple of months for myself and us all.</a:t>
            </a:r>
          </a:p>
          <a:p>
            <a:pPr marL="0" lvl="0" indent="0">
              <a:buNone/>
            </a:pPr>
            <a:endParaRPr lang="en-US" dirty="0"/>
          </a:p>
          <a:p>
            <a:pPr marL="0" lvl="0" indent="0">
              <a:buNone/>
            </a:pPr>
            <a:r>
              <a:rPr lang="en-US" dirty="0"/>
              <a:t>Today, our work has never been as challenging as it is now during COVID-19 but the good news is your marketing efforts is a great tool – during this time of uncertainty – to help you move forward. </a:t>
            </a:r>
          </a:p>
          <a:p>
            <a:pPr marL="0" lvl="0" indent="0">
              <a:buNone/>
            </a:pPr>
            <a:endParaRPr lang="en-US" dirty="0"/>
          </a:p>
          <a:p>
            <a:pPr marL="0" lvl="0" indent="0">
              <a:buNone/>
            </a:pPr>
            <a:r>
              <a:rPr lang="en-US" dirty="0"/>
              <a:t>So what I will be covering is general marketing best practices that pre-COVID-19 should be in place and if not already in place  </a:t>
            </a:r>
          </a:p>
          <a:p>
            <a:pPr marL="0" lvl="0" indent="0">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12894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cad7537a9_2_27: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cad7537a9_2_27: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healthcare journey often begins online – your website is the first interaction with a potential patient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Ensure safety messaging front and center. Consider if not already added, pop-up messaging on your commitment to health and safety. Link to Coronavirus folder</a:t>
            </a:r>
            <a:endParaRPr dirty="0"/>
          </a:p>
        </p:txBody>
      </p:sp>
    </p:spTree>
    <p:extLst>
      <p:ext uri="{BB962C8B-B14F-4D97-AF65-F5344CB8AC3E}">
        <p14:creationId xmlns:p14="http://schemas.microsoft.com/office/powerpoint/2010/main" val="1288840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cad7537a9_2_27: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cad7537a9_2_27: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14696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cad7537a9_2_27: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cad7537a9_2_27: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healthcare journey often begins online – your website is the first interaction with a potential patient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Ensure safety messaging front and center. Consider if not already added, pop-up messaging on your commitment to health and safety. Link to Coronavirus folder</a:t>
            </a:r>
            <a:endParaRPr dirty="0"/>
          </a:p>
        </p:txBody>
      </p:sp>
    </p:spTree>
    <p:extLst>
      <p:ext uri="{BB962C8B-B14F-4D97-AF65-F5344CB8AC3E}">
        <p14:creationId xmlns:p14="http://schemas.microsoft.com/office/powerpoint/2010/main" val="1985487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d7c9d6c13_0_263: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6d7c9d6c13_0_263: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now that I’ve covered general marketing best practices and opportunities, I wanted to break it down on key strategies to leverage and consider now as we get through ramping up and re-opening during this COVID-19 timeframe.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Ultimately the goal is to build trust with the patients to have them feel comfortable on coming on site for an appointment or procedure.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Key areas of focus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Clear Communications that showcase the re-open target dates and new safety measures and protocols in place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Communications online – Website notifications, Listing updates and Social Media content to highlight adherence to state and federal guidelines on safety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Practice and Center protocols formalized within patient intake and published and communicated via the communication resources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Resources to consider:</a:t>
            </a:r>
          </a:p>
          <a:p>
            <a:pPr marL="0" lvl="0" indent="0" algn="l" rtl="0">
              <a:spcBef>
                <a:spcPts val="0"/>
              </a:spcBef>
              <a:spcAft>
                <a:spcPts val="0"/>
              </a:spcAft>
              <a:buNone/>
            </a:pPr>
            <a:r>
              <a:rPr lang="en-US" dirty="0"/>
              <a:t>Emails</a:t>
            </a:r>
          </a:p>
          <a:p>
            <a:pPr marL="0" lvl="0" indent="0" algn="l" rtl="0">
              <a:spcBef>
                <a:spcPts val="0"/>
              </a:spcBef>
              <a:spcAft>
                <a:spcPts val="0"/>
              </a:spcAft>
              <a:buNone/>
            </a:pPr>
            <a:r>
              <a:rPr lang="en-US" dirty="0"/>
              <a:t>Website</a:t>
            </a:r>
          </a:p>
          <a:p>
            <a:pPr marL="0" lvl="0" indent="0" algn="l" rtl="0">
              <a:spcBef>
                <a:spcPts val="0"/>
              </a:spcBef>
              <a:spcAft>
                <a:spcPts val="0"/>
              </a:spcAft>
              <a:buNone/>
            </a:pPr>
            <a:r>
              <a:rPr lang="en-US" dirty="0"/>
              <a:t>Business Listings</a:t>
            </a:r>
          </a:p>
          <a:p>
            <a:pPr marL="0" lvl="0" indent="0" algn="l" rtl="0">
              <a:spcBef>
                <a:spcPts val="0"/>
              </a:spcBef>
              <a:spcAft>
                <a:spcPts val="0"/>
              </a:spcAft>
              <a:buNone/>
            </a:pPr>
            <a:r>
              <a:rPr lang="en-US" dirty="0"/>
              <a:t>Social Media Content</a:t>
            </a:r>
          </a:p>
        </p:txBody>
      </p:sp>
    </p:spTree>
    <p:extLst>
      <p:ext uri="{BB962C8B-B14F-4D97-AF65-F5344CB8AC3E}">
        <p14:creationId xmlns:p14="http://schemas.microsoft.com/office/powerpoint/2010/main" val="427017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cad7537a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cad7537a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buNone/>
            </a:pPr>
            <a:r>
              <a:rPr lang="en-US" dirty="0"/>
              <a:t>Patient Engagement is critical today in your marketing efforts. It’s not a new concept but as we are all living and working through a new normal we do have to do things bit differently. So I’ve highlighted some key statistics to review: </a:t>
            </a:r>
          </a:p>
          <a:p>
            <a:pPr marL="0" lvl="0" indent="0">
              <a:buNone/>
            </a:pPr>
            <a:endParaRPr lang="en-US" dirty="0"/>
          </a:p>
          <a:p>
            <a:pPr marL="0" lvl="0" indent="0">
              <a:buNone/>
            </a:pPr>
            <a:r>
              <a:rPr lang="en-US" dirty="0"/>
              <a:t>1.) Ongoing patient communications leveraging technology will be key as you can see it improves patient engagement by 60% or higher</a:t>
            </a:r>
          </a:p>
          <a:p>
            <a:pPr marL="0" lvl="0" indent="0">
              <a:buNone/>
            </a:pPr>
            <a:r>
              <a:rPr lang="en-US" dirty="0"/>
              <a:t>2.) I will be talking about ways to deliver these communications and making sure your communications are mobile-friendly as 57% of email opens happen on a mobile device or tablet.</a:t>
            </a:r>
          </a:p>
          <a:p>
            <a:pPr marL="0" lvl="0" indent="0">
              <a:buNone/>
            </a:pPr>
            <a:r>
              <a:rPr lang="en-US" dirty="0"/>
              <a:t>3.) Patients just like any consumer is looking for convenience instantaneously that’s why it’s important you are online to meet their needs and you have online scheduling tools and applications to provide flexibility.</a:t>
            </a:r>
          </a:p>
          <a:p>
            <a:pPr marL="0" lvl="0" indent="0">
              <a:buNone/>
            </a:pPr>
            <a:r>
              <a:rPr lang="en-US" dirty="0"/>
              <a:t>4.) Over 94% of healthcare patients are evaluation providers online. While patients are typically not shopping for surgery centers, once their physician recommends a center they will look online to see the location, check out information.</a:t>
            </a:r>
          </a:p>
          <a:p>
            <a:pPr marL="0" lvl="0" indent="0">
              <a:buNone/>
            </a:pPr>
            <a:r>
              <a:rPr lang="en-US" dirty="0"/>
              <a:t>At this time goal is to help patients navigate through the uncertainty and build trust and make them feel secure and informed in their healthcare decisions.</a:t>
            </a:r>
          </a:p>
          <a:p>
            <a:pPr marL="0" lvl="0" indent="0">
              <a:buNone/>
            </a:pPr>
            <a:endParaRPr lang="en-US" dirty="0"/>
          </a:p>
          <a:p>
            <a:pPr marL="0" lvl="0" indent="0">
              <a:buNone/>
            </a:pPr>
            <a:r>
              <a:rPr lang="en-US" dirty="0"/>
              <a:t>It’s important to do an assessment of your key marketing priorities and see what you have in place today against these current trends. While volumes are low, this Is a great opportunity to re-think or re-tool your marketing communications and see what ways you can support your efforts to build up activities and ramp up. </a:t>
            </a:r>
          </a:p>
          <a:p>
            <a:pPr marL="0" lvl="0" indent="0">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cad7537a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cad7537a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buNone/>
            </a:pPr>
            <a:r>
              <a:rPr lang="en-US" dirty="0"/>
              <a:t>Patient Engagement is critical today in your marketing efforts. It’s not a new concept but as we are all living and working through a new normal we do have to do things bit differently. So I’ve highlighted some key statistics to review: </a:t>
            </a:r>
          </a:p>
          <a:p>
            <a:pPr marL="0" lvl="0" indent="0">
              <a:buNone/>
            </a:pPr>
            <a:endParaRPr lang="en-US" dirty="0"/>
          </a:p>
          <a:p>
            <a:pPr marL="0" lvl="0" indent="0">
              <a:buNone/>
            </a:pPr>
            <a:r>
              <a:rPr lang="en-US" dirty="0"/>
              <a:t>1.) Ongoing patient communications leveraging technology will be key as you can see it improves patient engagement by 60% or higher</a:t>
            </a:r>
          </a:p>
          <a:p>
            <a:pPr marL="0" lvl="0" indent="0">
              <a:buNone/>
            </a:pPr>
            <a:r>
              <a:rPr lang="en-US" dirty="0"/>
              <a:t>2.) I will be talking about ways to deliver these communications and making sure your communications are mobile-friendly as 57% of email opens happen on a mobile device or tablet.</a:t>
            </a:r>
          </a:p>
          <a:p>
            <a:pPr marL="0" lvl="0" indent="0">
              <a:buNone/>
            </a:pPr>
            <a:r>
              <a:rPr lang="en-US" dirty="0"/>
              <a:t>3.) Patients just like any consumer is looking for convenience instantaneously that’s why it’s important you are online to meet their needs and you have online scheduling tools and applications to provide flexibility.</a:t>
            </a:r>
          </a:p>
          <a:p>
            <a:pPr marL="0" lvl="0" indent="0">
              <a:buNone/>
            </a:pPr>
            <a:r>
              <a:rPr lang="en-US" dirty="0"/>
              <a:t>4.) Over 94% of healthcare patients are evaluation providers online. While patients are typically not shopping for surgery centers, once their physician recommends a center they will look online to see the location, check out information.</a:t>
            </a:r>
          </a:p>
          <a:p>
            <a:pPr marL="0" lvl="0" indent="0">
              <a:buNone/>
            </a:pPr>
            <a:r>
              <a:rPr lang="en-US" dirty="0"/>
              <a:t>At this time goal is to help patients navigate through the uncertainty and build trust and make them feel secure and informed in their healthcare decisions.</a:t>
            </a:r>
          </a:p>
          <a:p>
            <a:pPr marL="0" lvl="0" indent="0">
              <a:buNone/>
            </a:pPr>
            <a:endParaRPr lang="en-US" dirty="0"/>
          </a:p>
          <a:p>
            <a:pPr marL="0" lvl="0" indent="0">
              <a:buNone/>
            </a:pPr>
            <a:r>
              <a:rPr lang="en-US" dirty="0"/>
              <a:t>It’s important to do an assessment of your key marketing priorities and see what you have in place today against these current trends. While volumes are low, this Is a great opportunity to re-think or re-tool your marketing communications and see what ways you can support your efforts to build up activities and ramp up. </a:t>
            </a:r>
          </a:p>
          <a:p>
            <a:pPr marL="0" lvl="0" indent="0">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20359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d7c9d6c13_0_121: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6d7c9d6c13_0_121: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help re-opening and ramp up, Marketing has created communication and obtained content from ASCA to support our efforts.</a:t>
            </a:r>
            <a:endParaRPr dirty="0"/>
          </a:p>
        </p:txBody>
      </p:sp>
    </p:spTree>
    <p:extLst>
      <p:ext uri="{BB962C8B-B14F-4D97-AF65-F5344CB8AC3E}">
        <p14:creationId xmlns:p14="http://schemas.microsoft.com/office/powerpoint/2010/main" val="1643135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cad7537a9_2_27: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cad7537a9_2_27: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Ensure PPE training enforced with staff and patients have information on safety measures, etc.</a:t>
            </a:r>
            <a:endParaRPr dirty="0"/>
          </a:p>
        </p:txBody>
      </p:sp>
    </p:spTree>
    <p:extLst>
      <p:ext uri="{BB962C8B-B14F-4D97-AF65-F5344CB8AC3E}">
        <p14:creationId xmlns:p14="http://schemas.microsoft.com/office/powerpoint/2010/main" val="2952283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d7c9d6c13_0_263: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6d7c9d6c13_0_263: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now that I’ve covered general marketing best practices and opportunities, I wanted to break it down on key strategies to leverage and consider now as we get through ramping up and re-opening during this COVID-19 timeframe.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Ultimately the goal is to build trust with the patients to have them feel comfortable on coming on site for an appointment or procedure.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Key areas of focus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Clear Communications that showcase the re-open target dates and new safety measures and protocols in place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Communications online – Website notifications, Listing updates and Social Media content to highlight adherence to state and federal guidelines on safety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Practice and Center protocols formalized within patient intake and published and communicated via the communication resources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Resources to consider:</a:t>
            </a:r>
          </a:p>
          <a:p>
            <a:pPr marL="0" lvl="0" indent="0" algn="l" rtl="0">
              <a:spcBef>
                <a:spcPts val="0"/>
              </a:spcBef>
              <a:spcAft>
                <a:spcPts val="0"/>
              </a:spcAft>
              <a:buNone/>
            </a:pPr>
            <a:r>
              <a:rPr lang="en-US" dirty="0"/>
              <a:t>Emails</a:t>
            </a:r>
          </a:p>
          <a:p>
            <a:pPr marL="0" lvl="0" indent="0" algn="l" rtl="0">
              <a:spcBef>
                <a:spcPts val="0"/>
              </a:spcBef>
              <a:spcAft>
                <a:spcPts val="0"/>
              </a:spcAft>
              <a:buNone/>
            </a:pPr>
            <a:r>
              <a:rPr lang="en-US" dirty="0"/>
              <a:t>Website</a:t>
            </a:r>
          </a:p>
          <a:p>
            <a:pPr marL="0" lvl="0" indent="0" algn="l" rtl="0">
              <a:spcBef>
                <a:spcPts val="0"/>
              </a:spcBef>
              <a:spcAft>
                <a:spcPts val="0"/>
              </a:spcAft>
              <a:buNone/>
            </a:pPr>
            <a:r>
              <a:rPr lang="en-US" dirty="0"/>
              <a:t>Business Listings</a:t>
            </a:r>
          </a:p>
          <a:p>
            <a:pPr marL="0" lvl="0" indent="0" algn="l" rtl="0">
              <a:spcBef>
                <a:spcPts val="0"/>
              </a:spcBef>
              <a:spcAft>
                <a:spcPts val="0"/>
              </a:spcAft>
              <a:buNone/>
            </a:pPr>
            <a:r>
              <a:rPr lang="en-US" dirty="0"/>
              <a:t>Social Media Content</a:t>
            </a:r>
          </a:p>
        </p:txBody>
      </p:sp>
    </p:spTree>
    <p:extLst>
      <p:ext uri="{BB962C8B-B14F-4D97-AF65-F5344CB8AC3E}">
        <p14:creationId xmlns:p14="http://schemas.microsoft.com/office/powerpoint/2010/main" val="2100081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cad7537a9_2_27: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cad7537a9_2_27: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healthcare journey often begins online – your website is the first interaction with a potential patient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Ensure safety messaging front and center. Consider if not already added, pop-up messaging on your commitment to health and safety. Link to Coronavirus folder</a:t>
            </a:r>
            <a:endParaRPr dirty="0"/>
          </a:p>
        </p:txBody>
      </p:sp>
    </p:spTree>
    <p:extLst>
      <p:ext uri="{BB962C8B-B14F-4D97-AF65-F5344CB8AC3E}">
        <p14:creationId xmlns:p14="http://schemas.microsoft.com/office/powerpoint/2010/main" val="860454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cad7537a9_2_27: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cad7537a9_2_27: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Emails and Text Messaging copy has been crafted and saved in the coronavirus folders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Messaging templates are included for you to version based on your center specific protocols. </a:t>
            </a:r>
            <a:endParaRPr dirty="0"/>
          </a:p>
        </p:txBody>
      </p:sp>
    </p:spTree>
    <p:extLst>
      <p:ext uri="{BB962C8B-B14F-4D97-AF65-F5344CB8AC3E}">
        <p14:creationId xmlns:p14="http://schemas.microsoft.com/office/powerpoint/2010/main" val="3094845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cad7537a9_2_27: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cad7537a9_2_27: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healthcare journey often begins online – your website is the first interaction with a potential patient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Ensure safety messaging front and center. Consider if not already added, pop-up messaging on your commitment to health and safety. Link to Coronavirus folder</a:t>
            </a:r>
            <a:endParaRPr dirty="0"/>
          </a:p>
        </p:txBody>
      </p:sp>
    </p:spTree>
    <p:extLst>
      <p:ext uri="{BB962C8B-B14F-4D97-AF65-F5344CB8AC3E}">
        <p14:creationId xmlns:p14="http://schemas.microsoft.com/office/powerpoint/2010/main" val="1633253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Half Blank + Big Circle">
  <p:cSld name="CUSTOM">
    <p:bg>
      <p:bgPr>
        <a:solidFill>
          <a:srgbClr val="F1F2F2"/>
        </a:solidFill>
        <a:effectLst/>
      </p:bgPr>
    </p:bg>
    <p:spTree>
      <p:nvGrpSpPr>
        <p:cNvPr id="1" name="Shape 20"/>
        <p:cNvGrpSpPr/>
        <p:nvPr/>
      </p:nvGrpSpPr>
      <p:grpSpPr>
        <a:xfrm>
          <a:off x="0" y="0"/>
          <a:ext cx="0" cy="0"/>
          <a:chOff x="0" y="0"/>
          <a:chExt cx="0" cy="0"/>
        </a:xfrm>
      </p:grpSpPr>
      <p:sp>
        <p:nvSpPr>
          <p:cNvPr id="21" name="Google Shape;2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pic>
        <p:nvPicPr>
          <p:cNvPr id="22" name="Google Shape;22;p5"/>
          <p:cNvPicPr preferRelativeResize="0"/>
          <p:nvPr/>
        </p:nvPicPr>
        <p:blipFill>
          <a:blip r:embed="rId2">
            <a:alphaModFix/>
          </a:blip>
          <a:stretch>
            <a:fillRect/>
          </a:stretch>
        </p:blipFill>
        <p:spPr>
          <a:xfrm>
            <a:off x="565200" y="4712875"/>
            <a:ext cx="1657350" cy="228600"/>
          </a:xfrm>
          <a:prstGeom prst="rect">
            <a:avLst/>
          </a:prstGeom>
          <a:noFill/>
          <a:ln>
            <a:noFill/>
          </a:ln>
        </p:spPr>
      </p:pic>
      <p:sp>
        <p:nvSpPr>
          <p:cNvPr id="23" name="Google Shape;23;p5"/>
          <p:cNvSpPr/>
          <p:nvPr/>
        </p:nvSpPr>
        <p:spPr>
          <a:xfrm>
            <a:off x="2866225" y="-1268697"/>
            <a:ext cx="7680900" cy="7680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5"/>
          <p:cNvSpPr txBox="1">
            <a:spLocks noGrp="1"/>
          </p:cNvSpPr>
          <p:nvPr>
            <p:ph type="sldNum" idx="2"/>
          </p:nvPr>
        </p:nvSpPr>
        <p:spPr>
          <a:xfrm>
            <a:off x="8308833" y="4631942"/>
            <a:ext cx="548700" cy="393600"/>
          </a:xfrm>
          <a:prstGeom prst="rect">
            <a:avLst/>
          </a:prstGeom>
        </p:spPr>
        <p:txBody>
          <a:bodyPr spcFirstLastPara="1" wrap="square" lIns="91425" tIns="91425" rIns="91425" bIns="91425" anchor="ctr" anchorCtr="0">
            <a:noAutofit/>
          </a:bodyPr>
          <a:lstStyle>
            <a:lvl1pPr lvl="0" algn="ctr" rtl="0">
              <a:buNone/>
              <a:defRPr b="1">
                <a:solidFill>
                  <a:srgbClr val="FFFFFF"/>
                </a:solidFill>
                <a:latin typeface="Lato"/>
                <a:ea typeface="Lato"/>
                <a:cs typeface="Lato"/>
                <a:sym typeface="Lato"/>
              </a:defRPr>
            </a:lvl1pPr>
            <a:lvl2pPr lvl="1" algn="ctr" rtl="0">
              <a:buNone/>
              <a:defRPr b="1">
                <a:solidFill>
                  <a:srgbClr val="FFFFFF"/>
                </a:solidFill>
                <a:latin typeface="Lato"/>
                <a:ea typeface="Lato"/>
                <a:cs typeface="Lato"/>
                <a:sym typeface="Lato"/>
              </a:defRPr>
            </a:lvl2pPr>
            <a:lvl3pPr lvl="2" algn="ctr" rtl="0">
              <a:buNone/>
              <a:defRPr b="1">
                <a:solidFill>
                  <a:srgbClr val="FFFFFF"/>
                </a:solidFill>
                <a:latin typeface="Lato"/>
                <a:ea typeface="Lato"/>
                <a:cs typeface="Lato"/>
                <a:sym typeface="Lato"/>
              </a:defRPr>
            </a:lvl3pPr>
            <a:lvl4pPr lvl="3" algn="ctr" rtl="0">
              <a:buNone/>
              <a:defRPr b="1">
                <a:solidFill>
                  <a:srgbClr val="FFFFFF"/>
                </a:solidFill>
                <a:latin typeface="Lato"/>
                <a:ea typeface="Lato"/>
                <a:cs typeface="Lato"/>
                <a:sym typeface="Lato"/>
              </a:defRPr>
            </a:lvl4pPr>
            <a:lvl5pPr lvl="4" algn="ctr" rtl="0">
              <a:buNone/>
              <a:defRPr b="1">
                <a:solidFill>
                  <a:srgbClr val="FFFFFF"/>
                </a:solidFill>
                <a:latin typeface="Lato"/>
                <a:ea typeface="Lato"/>
                <a:cs typeface="Lato"/>
                <a:sym typeface="Lato"/>
              </a:defRPr>
            </a:lvl5pPr>
            <a:lvl6pPr lvl="5" algn="ctr" rtl="0">
              <a:buNone/>
              <a:defRPr b="1">
                <a:solidFill>
                  <a:srgbClr val="FFFFFF"/>
                </a:solidFill>
                <a:latin typeface="Lato"/>
                <a:ea typeface="Lato"/>
                <a:cs typeface="Lato"/>
                <a:sym typeface="Lato"/>
              </a:defRPr>
            </a:lvl6pPr>
            <a:lvl7pPr lvl="6" algn="ctr" rtl="0">
              <a:buNone/>
              <a:defRPr b="1">
                <a:solidFill>
                  <a:srgbClr val="FFFFFF"/>
                </a:solidFill>
                <a:latin typeface="Lato"/>
                <a:ea typeface="Lato"/>
                <a:cs typeface="Lato"/>
                <a:sym typeface="Lato"/>
              </a:defRPr>
            </a:lvl7pPr>
            <a:lvl8pPr lvl="7" algn="ctr" rtl="0">
              <a:buNone/>
              <a:defRPr b="1">
                <a:solidFill>
                  <a:srgbClr val="FFFFFF"/>
                </a:solidFill>
                <a:latin typeface="Lato"/>
                <a:ea typeface="Lato"/>
                <a:cs typeface="Lato"/>
                <a:sym typeface="Lato"/>
              </a:defRPr>
            </a:lvl8pPr>
            <a:lvl9pPr lvl="8" algn="ctr" rtl="0">
              <a:buNone/>
              <a:defRPr b="1">
                <a:solidFill>
                  <a:srgbClr val="FFFFFF"/>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dirty="0"/>
          </a:p>
        </p:txBody>
      </p:sp>
      <p:sp>
        <p:nvSpPr>
          <p:cNvPr id="28" name="Google Shape;28;p5"/>
          <p:cNvSpPr txBox="1">
            <a:spLocks noGrp="1"/>
          </p:cNvSpPr>
          <p:nvPr>
            <p:ph type="subTitle" idx="1"/>
          </p:nvPr>
        </p:nvSpPr>
        <p:spPr>
          <a:xfrm>
            <a:off x="565200" y="626500"/>
            <a:ext cx="5852100" cy="454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b="1">
                <a:solidFill>
                  <a:srgbClr val="A07DFB"/>
                </a:solidFill>
                <a:latin typeface="Lato"/>
                <a:ea typeface="Lato"/>
                <a:cs typeface="Lato"/>
                <a:sym typeface="Lato"/>
              </a:defRPr>
            </a:lvl1pPr>
            <a:lvl2pPr lvl="1" rtl="0">
              <a:spcBef>
                <a:spcPts val="1600"/>
              </a:spcBef>
              <a:spcAft>
                <a:spcPts val="0"/>
              </a:spcAft>
              <a:buNone/>
              <a:defRPr sz="1600" b="1">
                <a:solidFill>
                  <a:srgbClr val="A07DFB"/>
                </a:solidFill>
                <a:latin typeface="Lato"/>
                <a:ea typeface="Lato"/>
                <a:cs typeface="Lato"/>
                <a:sym typeface="Lato"/>
              </a:defRPr>
            </a:lvl2pPr>
            <a:lvl3pPr lvl="2" rtl="0">
              <a:spcBef>
                <a:spcPts val="1600"/>
              </a:spcBef>
              <a:spcAft>
                <a:spcPts val="0"/>
              </a:spcAft>
              <a:buNone/>
              <a:defRPr sz="1600" b="1">
                <a:solidFill>
                  <a:srgbClr val="A07DFB"/>
                </a:solidFill>
                <a:latin typeface="Lato"/>
                <a:ea typeface="Lato"/>
                <a:cs typeface="Lato"/>
                <a:sym typeface="Lato"/>
              </a:defRPr>
            </a:lvl3pPr>
            <a:lvl4pPr lvl="3" rtl="0">
              <a:spcBef>
                <a:spcPts val="1600"/>
              </a:spcBef>
              <a:spcAft>
                <a:spcPts val="0"/>
              </a:spcAft>
              <a:buNone/>
              <a:defRPr sz="1600" b="1">
                <a:solidFill>
                  <a:srgbClr val="A07DFB"/>
                </a:solidFill>
                <a:latin typeface="Lato"/>
                <a:ea typeface="Lato"/>
                <a:cs typeface="Lato"/>
                <a:sym typeface="Lato"/>
              </a:defRPr>
            </a:lvl4pPr>
            <a:lvl5pPr lvl="4" rtl="0">
              <a:spcBef>
                <a:spcPts val="1600"/>
              </a:spcBef>
              <a:spcAft>
                <a:spcPts val="0"/>
              </a:spcAft>
              <a:buNone/>
              <a:defRPr sz="1600" b="1">
                <a:solidFill>
                  <a:srgbClr val="A07DFB"/>
                </a:solidFill>
                <a:latin typeface="Lato"/>
                <a:ea typeface="Lato"/>
                <a:cs typeface="Lato"/>
                <a:sym typeface="Lato"/>
              </a:defRPr>
            </a:lvl5pPr>
            <a:lvl6pPr lvl="5" rtl="0">
              <a:spcBef>
                <a:spcPts val="1600"/>
              </a:spcBef>
              <a:spcAft>
                <a:spcPts val="0"/>
              </a:spcAft>
              <a:buNone/>
              <a:defRPr sz="1600" b="1">
                <a:solidFill>
                  <a:srgbClr val="A07DFB"/>
                </a:solidFill>
                <a:latin typeface="Lato"/>
                <a:ea typeface="Lato"/>
                <a:cs typeface="Lato"/>
                <a:sym typeface="Lato"/>
              </a:defRPr>
            </a:lvl6pPr>
            <a:lvl7pPr lvl="6" rtl="0">
              <a:spcBef>
                <a:spcPts val="1600"/>
              </a:spcBef>
              <a:spcAft>
                <a:spcPts val="0"/>
              </a:spcAft>
              <a:buNone/>
              <a:defRPr sz="1600" b="1">
                <a:solidFill>
                  <a:srgbClr val="A07DFB"/>
                </a:solidFill>
                <a:latin typeface="Lato"/>
                <a:ea typeface="Lato"/>
                <a:cs typeface="Lato"/>
                <a:sym typeface="Lato"/>
              </a:defRPr>
            </a:lvl7pPr>
            <a:lvl8pPr lvl="7" rtl="0">
              <a:spcBef>
                <a:spcPts val="1600"/>
              </a:spcBef>
              <a:spcAft>
                <a:spcPts val="0"/>
              </a:spcAft>
              <a:buNone/>
              <a:defRPr sz="1600" b="1">
                <a:solidFill>
                  <a:srgbClr val="A07DFB"/>
                </a:solidFill>
                <a:latin typeface="Lato"/>
                <a:ea typeface="Lato"/>
                <a:cs typeface="Lato"/>
                <a:sym typeface="Lato"/>
              </a:defRPr>
            </a:lvl8pPr>
            <a:lvl9pPr lvl="8" rtl="0">
              <a:spcBef>
                <a:spcPts val="1600"/>
              </a:spcBef>
              <a:spcAft>
                <a:spcPts val="1600"/>
              </a:spcAft>
              <a:buNone/>
              <a:defRPr sz="1600" b="1">
                <a:solidFill>
                  <a:srgbClr val="A07DFB"/>
                </a:solidFill>
                <a:latin typeface="Lato"/>
                <a:ea typeface="Lato"/>
                <a:cs typeface="Lato"/>
                <a:sym typeface="Lato"/>
              </a:defRPr>
            </a:lvl9pPr>
          </a:lstStyle>
          <a:p>
            <a:endParaRPr/>
          </a:p>
        </p:txBody>
      </p:sp>
      <p:sp>
        <p:nvSpPr>
          <p:cNvPr id="29" name="Google Shape;29;p5"/>
          <p:cNvSpPr txBox="1">
            <a:spLocks noGrp="1"/>
          </p:cNvSpPr>
          <p:nvPr>
            <p:ph type="title"/>
          </p:nvPr>
        </p:nvSpPr>
        <p:spPr>
          <a:xfrm>
            <a:off x="565200" y="1081000"/>
            <a:ext cx="5852100" cy="1746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34454E"/>
                </a:solidFill>
                <a:latin typeface="Century Gothic"/>
                <a:ea typeface="Century Gothic"/>
                <a:cs typeface="Century Gothic"/>
                <a:sym typeface="Century Gothic"/>
              </a:defRPr>
            </a:lvl1pPr>
            <a:lvl2pPr lvl="1" rtl="0">
              <a:spcBef>
                <a:spcPts val="0"/>
              </a:spcBef>
              <a:spcAft>
                <a:spcPts val="0"/>
              </a:spcAft>
              <a:buNone/>
              <a:defRPr sz="2400" b="1">
                <a:solidFill>
                  <a:srgbClr val="34454E"/>
                </a:solidFill>
                <a:latin typeface="Century Gothic"/>
                <a:ea typeface="Century Gothic"/>
                <a:cs typeface="Century Gothic"/>
                <a:sym typeface="Century Gothic"/>
              </a:defRPr>
            </a:lvl2pPr>
            <a:lvl3pPr lvl="2" rtl="0">
              <a:spcBef>
                <a:spcPts val="0"/>
              </a:spcBef>
              <a:spcAft>
                <a:spcPts val="0"/>
              </a:spcAft>
              <a:buNone/>
              <a:defRPr sz="2400" b="1">
                <a:solidFill>
                  <a:srgbClr val="34454E"/>
                </a:solidFill>
                <a:latin typeface="Century Gothic"/>
                <a:ea typeface="Century Gothic"/>
                <a:cs typeface="Century Gothic"/>
                <a:sym typeface="Century Gothic"/>
              </a:defRPr>
            </a:lvl3pPr>
            <a:lvl4pPr lvl="3" rtl="0">
              <a:spcBef>
                <a:spcPts val="0"/>
              </a:spcBef>
              <a:spcAft>
                <a:spcPts val="0"/>
              </a:spcAft>
              <a:buNone/>
              <a:defRPr sz="2400" b="1">
                <a:solidFill>
                  <a:srgbClr val="34454E"/>
                </a:solidFill>
                <a:latin typeface="Century Gothic"/>
                <a:ea typeface="Century Gothic"/>
                <a:cs typeface="Century Gothic"/>
                <a:sym typeface="Century Gothic"/>
              </a:defRPr>
            </a:lvl4pPr>
            <a:lvl5pPr lvl="4" rtl="0">
              <a:spcBef>
                <a:spcPts val="0"/>
              </a:spcBef>
              <a:spcAft>
                <a:spcPts val="0"/>
              </a:spcAft>
              <a:buNone/>
              <a:defRPr sz="2400" b="1">
                <a:solidFill>
                  <a:srgbClr val="34454E"/>
                </a:solidFill>
                <a:latin typeface="Century Gothic"/>
                <a:ea typeface="Century Gothic"/>
                <a:cs typeface="Century Gothic"/>
                <a:sym typeface="Century Gothic"/>
              </a:defRPr>
            </a:lvl5pPr>
            <a:lvl6pPr lvl="5" rtl="0">
              <a:spcBef>
                <a:spcPts val="0"/>
              </a:spcBef>
              <a:spcAft>
                <a:spcPts val="0"/>
              </a:spcAft>
              <a:buNone/>
              <a:defRPr sz="2400" b="1">
                <a:solidFill>
                  <a:srgbClr val="34454E"/>
                </a:solidFill>
                <a:latin typeface="Century Gothic"/>
                <a:ea typeface="Century Gothic"/>
                <a:cs typeface="Century Gothic"/>
                <a:sym typeface="Century Gothic"/>
              </a:defRPr>
            </a:lvl6pPr>
            <a:lvl7pPr lvl="6" rtl="0">
              <a:spcBef>
                <a:spcPts val="0"/>
              </a:spcBef>
              <a:spcAft>
                <a:spcPts val="0"/>
              </a:spcAft>
              <a:buNone/>
              <a:defRPr sz="2400" b="1">
                <a:solidFill>
                  <a:srgbClr val="34454E"/>
                </a:solidFill>
                <a:latin typeface="Century Gothic"/>
                <a:ea typeface="Century Gothic"/>
                <a:cs typeface="Century Gothic"/>
                <a:sym typeface="Century Gothic"/>
              </a:defRPr>
            </a:lvl7pPr>
            <a:lvl8pPr lvl="7" rtl="0">
              <a:spcBef>
                <a:spcPts val="0"/>
              </a:spcBef>
              <a:spcAft>
                <a:spcPts val="0"/>
              </a:spcAft>
              <a:buNone/>
              <a:defRPr sz="2400" b="1">
                <a:solidFill>
                  <a:srgbClr val="34454E"/>
                </a:solidFill>
                <a:latin typeface="Century Gothic"/>
                <a:ea typeface="Century Gothic"/>
                <a:cs typeface="Century Gothic"/>
                <a:sym typeface="Century Gothic"/>
              </a:defRPr>
            </a:lvl8pPr>
            <a:lvl9pPr lvl="8" rtl="0">
              <a:spcBef>
                <a:spcPts val="0"/>
              </a:spcBef>
              <a:spcAft>
                <a:spcPts val="0"/>
              </a:spcAft>
              <a:buNone/>
              <a:defRPr sz="2400" b="1">
                <a:solidFill>
                  <a:srgbClr val="34454E"/>
                </a:solidFill>
                <a:latin typeface="Century Gothic"/>
                <a:ea typeface="Century Gothic"/>
                <a:cs typeface="Century Gothic"/>
                <a:sym typeface="Century Gothic"/>
              </a:defRPr>
            </a:lvl9pPr>
          </a:lstStyle>
          <a:p>
            <a:endParaRPr/>
          </a:p>
        </p:txBody>
      </p:sp>
      <p:sp>
        <p:nvSpPr>
          <p:cNvPr id="8" name="Google Shape;43;p7">
            <a:extLst>
              <a:ext uri="{FF2B5EF4-FFF2-40B4-BE49-F238E27FC236}">
                <a16:creationId xmlns:a16="http://schemas.microsoft.com/office/drawing/2014/main" id="{B5DDDEC5-3DFE-4120-838E-5C2B750B737C}"/>
              </a:ext>
            </a:extLst>
          </p:cNvPr>
          <p:cNvSpPr/>
          <p:nvPr userDrawn="1"/>
        </p:nvSpPr>
        <p:spPr>
          <a:xfrm>
            <a:off x="8373000" y="4621375"/>
            <a:ext cx="411600" cy="411600"/>
          </a:xfrm>
          <a:prstGeom prst="ellipse">
            <a:avLst/>
          </a:prstGeom>
          <a:solidFill>
            <a:srgbClr val="703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sz="1200" smtClean="0">
                <a:solidFill>
                  <a:schemeClr val="bg1">
                    <a:lumMod val="95000"/>
                  </a:schemeClr>
                </a:solidFill>
                <a:latin typeface="Lato" panose="020B0604020202020204" charset="0"/>
              </a:rPr>
              <a:pPr marL="0" lvl="0" indent="0" algn="l" rtl="0">
                <a:spcBef>
                  <a:spcPts val="0"/>
                </a:spcBef>
                <a:spcAft>
                  <a:spcPts val="0"/>
                </a:spcAft>
                <a:buNone/>
              </a:pPr>
              <a:t>‹#›</a:t>
            </a:fld>
            <a:endParaRPr sz="1200" dirty="0">
              <a:solidFill>
                <a:schemeClr val="bg1">
                  <a:lumMod val="95000"/>
                </a:schemeClr>
              </a:solidFill>
              <a:latin typeface="Lato" panose="020B060402020202020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alf Blank Dark Layout">
  <p:cSld name="CUSTOM_1">
    <p:bg>
      <p:bgPr>
        <a:solidFill>
          <a:srgbClr val="34454E"/>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subTitle" idx="1"/>
          </p:nvPr>
        </p:nvSpPr>
        <p:spPr>
          <a:xfrm>
            <a:off x="565200" y="626500"/>
            <a:ext cx="5852100" cy="454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b="1">
                <a:solidFill>
                  <a:srgbClr val="A07DFB"/>
                </a:solidFill>
                <a:latin typeface="Lato"/>
                <a:ea typeface="Lato"/>
                <a:cs typeface="Lato"/>
                <a:sym typeface="Lato"/>
              </a:defRPr>
            </a:lvl1pPr>
            <a:lvl2pPr lvl="1" rtl="0">
              <a:spcBef>
                <a:spcPts val="1600"/>
              </a:spcBef>
              <a:spcAft>
                <a:spcPts val="0"/>
              </a:spcAft>
              <a:buNone/>
              <a:defRPr sz="1600" b="1">
                <a:solidFill>
                  <a:srgbClr val="A07DFB"/>
                </a:solidFill>
                <a:latin typeface="Lato"/>
                <a:ea typeface="Lato"/>
                <a:cs typeface="Lato"/>
                <a:sym typeface="Lato"/>
              </a:defRPr>
            </a:lvl2pPr>
            <a:lvl3pPr lvl="2" rtl="0">
              <a:spcBef>
                <a:spcPts val="1600"/>
              </a:spcBef>
              <a:spcAft>
                <a:spcPts val="0"/>
              </a:spcAft>
              <a:buNone/>
              <a:defRPr sz="1600" b="1">
                <a:solidFill>
                  <a:srgbClr val="A07DFB"/>
                </a:solidFill>
                <a:latin typeface="Lato"/>
                <a:ea typeface="Lato"/>
                <a:cs typeface="Lato"/>
                <a:sym typeface="Lato"/>
              </a:defRPr>
            </a:lvl3pPr>
            <a:lvl4pPr lvl="3" rtl="0">
              <a:spcBef>
                <a:spcPts val="1600"/>
              </a:spcBef>
              <a:spcAft>
                <a:spcPts val="0"/>
              </a:spcAft>
              <a:buNone/>
              <a:defRPr sz="1600" b="1">
                <a:solidFill>
                  <a:srgbClr val="A07DFB"/>
                </a:solidFill>
                <a:latin typeface="Lato"/>
                <a:ea typeface="Lato"/>
                <a:cs typeface="Lato"/>
                <a:sym typeface="Lato"/>
              </a:defRPr>
            </a:lvl4pPr>
            <a:lvl5pPr lvl="4" rtl="0">
              <a:spcBef>
                <a:spcPts val="1600"/>
              </a:spcBef>
              <a:spcAft>
                <a:spcPts val="0"/>
              </a:spcAft>
              <a:buNone/>
              <a:defRPr sz="1600" b="1">
                <a:solidFill>
                  <a:srgbClr val="A07DFB"/>
                </a:solidFill>
                <a:latin typeface="Lato"/>
                <a:ea typeface="Lato"/>
                <a:cs typeface="Lato"/>
                <a:sym typeface="Lato"/>
              </a:defRPr>
            </a:lvl5pPr>
            <a:lvl6pPr lvl="5" rtl="0">
              <a:spcBef>
                <a:spcPts val="1600"/>
              </a:spcBef>
              <a:spcAft>
                <a:spcPts val="0"/>
              </a:spcAft>
              <a:buNone/>
              <a:defRPr sz="1600" b="1">
                <a:solidFill>
                  <a:srgbClr val="A07DFB"/>
                </a:solidFill>
                <a:latin typeface="Lato"/>
                <a:ea typeface="Lato"/>
                <a:cs typeface="Lato"/>
                <a:sym typeface="Lato"/>
              </a:defRPr>
            </a:lvl6pPr>
            <a:lvl7pPr lvl="6" rtl="0">
              <a:spcBef>
                <a:spcPts val="1600"/>
              </a:spcBef>
              <a:spcAft>
                <a:spcPts val="0"/>
              </a:spcAft>
              <a:buNone/>
              <a:defRPr sz="1600" b="1">
                <a:solidFill>
                  <a:srgbClr val="A07DFB"/>
                </a:solidFill>
                <a:latin typeface="Lato"/>
                <a:ea typeface="Lato"/>
                <a:cs typeface="Lato"/>
                <a:sym typeface="Lato"/>
              </a:defRPr>
            </a:lvl7pPr>
            <a:lvl8pPr lvl="7" rtl="0">
              <a:spcBef>
                <a:spcPts val="1600"/>
              </a:spcBef>
              <a:spcAft>
                <a:spcPts val="0"/>
              </a:spcAft>
              <a:buNone/>
              <a:defRPr sz="1600" b="1">
                <a:solidFill>
                  <a:srgbClr val="A07DFB"/>
                </a:solidFill>
                <a:latin typeface="Lato"/>
                <a:ea typeface="Lato"/>
                <a:cs typeface="Lato"/>
                <a:sym typeface="Lato"/>
              </a:defRPr>
            </a:lvl8pPr>
            <a:lvl9pPr lvl="8" rtl="0">
              <a:spcBef>
                <a:spcPts val="1600"/>
              </a:spcBef>
              <a:spcAft>
                <a:spcPts val="1600"/>
              </a:spcAft>
              <a:buNone/>
              <a:defRPr sz="1600" b="1">
                <a:solidFill>
                  <a:srgbClr val="A07DFB"/>
                </a:solidFill>
                <a:latin typeface="Lato"/>
                <a:ea typeface="Lato"/>
                <a:cs typeface="Lato"/>
                <a:sym typeface="Lato"/>
              </a:defRPr>
            </a:lvl9pPr>
          </a:lstStyle>
          <a:p>
            <a:endParaRPr/>
          </a:p>
        </p:txBody>
      </p:sp>
      <p:sp>
        <p:nvSpPr>
          <p:cNvPr id="32" name="Google Shape;32;p6"/>
          <p:cNvSpPr txBox="1">
            <a:spLocks noGrp="1"/>
          </p:cNvSpPr>
          <p:nvPr>
            <p:ph type="body" idx="2"/>
          </p:nvPr>
        </p:nvSpPr>
        <p:spPr>
          <a:xfrm>
            <a:off x="565200" y="1081000"/>
            <a:ext cx="2926200" cy="292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Font typeface="Lato"/>
              <a:buChar char="●"/>
              <a:defRPr sz="1400">
                <a:solidFill>
                  <a:srgbClr val="FFFFFF"/>
                </a:solidFill>
                <a:latin typeface="Lato"/>
                <a:ea typeface="Lato"/>
                <a:cs typeface="Lato"/>
                <a:sym typeface="Lato"/>
              </a:defRPr>
            </a:lvl1pPr>
            <a:lvl2pPr marL="914400" lvl="1" indent="-317500" rtl="0">
              <a:spcBef>
                <a:spcPts val="1600"/>
              </a:spcBef>
              <a:spcAft>
                <a:spcPts val="0"/>
              </a:spcAft>
              <a:buClr>
                <a:srgbClr val="FFFFFF"/>
              </a:buClr>
              <a:buSzPts val="1400"/>
              <a:buFont typeface="Lato"/>
              <a:buChar char="○"/>
              <a:defRPr>
                <a:solidFill>
                  <a:srgbClr val="FFFFFF"/>
                </a:solidFill>
                <a:latin typeface="Lato"/>
                <a:ea typeface="Lato"/>
                <a:cs typeface="Lato"/>
                <a:sym typeface="Lato"/>
              </a:defRPr>
            </a:lvl2pPr>
            <a:lvl3pPr marL="1371600" lvl="2" indent="-317500" rtl="0">
              <a:spcBef>
                <a:spcPts val="1600"/>
              </a:spcBef>
              <a:spcAft>
                <a:spcPts val="0"/>
              </a:spcAft>
              <a:buClr>
                <a:srgbClr val="FFFFFF"/>
              </a:buClr>
              <a:buSzPts val="1400"/>
              <a:buFont typeface="Lato"/>
              <a:buChar char="■"/>
              <a:defRPr>
                <a:solidFill>
                  <a:srgbClr val="FFFFFF"/>
                </a:solidFill>
                <a:latin typeface="Lato"/>
                <a:ea typeface="Lato"/>
                <a:cs typeface="Lato"/>
                <a:sym typeface="Lato"/>
              </a:defRPr>
            </a:lvl3pPr>
            <a:lvl4pPr marL="1828800" lvl="3" indent="-317500" rtl="0">
              <a:spcBef>
                <a:spcPts val="1600"/>
              </a:spcBef>
              <a:spcAft>
                <a:spcPts val="0"/>
              </a:spcAft>
              <a:buClr>
                <a:srgbClr val="FFFFFF"/>
              </a:buClr>
              <a:buSzPts val="1400"/>
              <a:buFont typeface="Lato"/>
              <a:buChar char="●"/>
              <a:defRPr>
                <a:solidFill>
                  <a:srgbClr val="FFFFFF"/>
                </a:solidFill>
                <a:latin typeface="Lato"/>
                <a:ea typeface="Lato"/>
                <a:cs typeface="Lato"/>
                <a:sym typeface="Lato"/>
              </a:defRPr>
            </a:lvl4pPr>
            <a:lvl5pPr marL="2286000" lvl="4" indent="-317500" rtl="0">
              <a:spcBef>
                <a:spcPts val="1600"/>
              </a:spcBef>
              <a:spcAft>
                <a:spcPts val="0"/>
              </a:spcAft>
              <a:buClr>
                <a:srgbClr val="FFFFFF"/>
              </a:buClr>
              <a:buSzPts val="1400"/>
              <a:buFont typeface="Lato"/>
              <a:buChar char="○"/>
              <a:defRPr>
                <a:solidFill>
                  <a:srgbClr val="FFFFFF"/>
                </a:solidFill>
                <a:latin typeface="Lato"/>
                <a:ea typeface="Lato"/>
                <a:cs typeface="Lato"/>
                <a:sym typeface="Lato"/>
              </a:defRPr>
            </a:lvl5pPr>
            <a:lvl6pPr marL="2743200" lvl="5" indent="-317500" rtl="0">
              <a:spcBef>
                <a:spcPts val="1600"/>
              </a:spcBef>
              <a:spcAft>
                <a:spcPts val="0"/>
              </a:spcAft>
              <a:buClr>
                <a:srgbClr val="FFFFFF"/>
              </a:buClr>
              <a:buSzPts val="1400"/>
              <a:buFont typeface="Lato"/>
              <a:buChar char="■"/>
              <a:defRPr>
                <a:solidFill>
                  <a:srgbClr val="FFFFFF"/>
                </a:solidFill>
                <a:latin typeface="Lato"/>
                <a:ea typeface="Lato"/>
                <a:cs typeface="Lato"/>
                <a:sym typeface="Lato"/>
              </a:defRPr>
            </a:lvl6pPr>
            <a:lvl7pPr marL="3200400" lvl="6" indent="-317500" rtl="0">
              <a:spcBef>
                <a:spcPts val="1600"/>
              </a:spcBef>
              <a:spcAft>
                <a:spcPts val="0"/>
              </a:spcAft>
              <a:buClr>
                <a:srgbClr val="FFFFFF"/>
              </a:buClr>
              <a:buSzPts val="1400"/>
              <a:buFont typeface="Lato"/>
              <a:buChar char="●"/>
              <a:defRPr>
                <a:solidFill>
                  <a:srgbClr val="FFFFFF"/>
                </a:solidFill>
                <a:latin typeface="Lato"/>
                <a:ea typeface="Lato"/>
                <a:cs typeface="Lato"/>
                <a:sym typeface="Lato"/>
              </a:defRPr>
            </a:lvl7pPr>
            <a:lvl8pPr marL="3657600" lvl="7" indent="-317500" rtl="0">
              <a:spcBef>
                <a:spcPts val="1600"/>
              </a:spcBef>
              <a:spcAft>
                <a:spcPts val="0"/>
              </a:spcAft>
              <a:buClr>
                <a:srgbClr val="FFFFFF"/>
              </a:buClr>
              <a:buSzPts val="1400"/>
              <a:buFont typeface="Lato"/>
              <a:buChar char="○"/>
              <a:defRPr>
                <a:solidFill>
                  <a:srgbClr val="FFFFFF"/>
                </a:solidFill>
                <a:latin typeface="Lato"/>
                <a:ea typeface="Lato"/>
                <a:cs typeface="Lato"/>
                <a:sym typeface="Lato"/>
              </a:defRPr>
            </a:lvl8pPr>
            <a:lvl9pPr marL="4114800" lvl="8" indent="-317500" rtl="0">
              <a:spcBef>
                <a:spcPts val="1600"/>
              </a:spcBef>
              <a:spcAft>
                <a:spcPts val="1600"/>
              </a:spcAft>
              <a:buClr>
                <a:srgbClr val="FFFFFF"/>
              </a:buClr>
              <a:buSzPts val="1400"/>
              <a:buFont typeface="Lato"/>
              <a:buChar char="■"/>
              <a:defRPr>
                <a:solidFill>
                  <a:srgbClr val="FFFFFF"/>
                </a:solidFill>
                <a:latin typeface="Lato"/>
                <a:ea typeface="Lato"/>
                <a:cs typeface="Lato"/>
                <a:sym typeface="Lato"/>
              </a:defRPr>
            </a:lvl9pPr>
          </a:lstStyle>
          <a:p>
            <a:endParaRPr/>
          </a:p>
        </p:txBody>
      </p:sp>
      <p:pic>
        <p:nvPicPr>
          <p:cNvPr id="33" name="Google Shape;33;p6"/>
          <p:cNvPicPr preferRelativeResize="0"/>
          <p:nvPr/>
        </p:nvPicPr>
        <p:blipFill>
          <a:blip r:embed="rId2">
            <a:alphaModFix/>
          </a:blip>
          <a:stretch>
            <a:fillRect/>
          </a:stretch>
        </p:blipFill>
        <p:spPr>
          <a:xfrm>
            <a:off x="565200" y="4702827"/>
            <a:ext cx="1657350" cy="228600"/>
          </a:xfrm>
          <a:prstGeom prst="rect">
            <a:avLst/>
          </a:prstGeom>
          <a:noFill/>
          <a:ln>
            <a:noFill/>
          </a:ln>
        </p:spPr>
      </p:pic>
      <p:sp>
        <p:nvSpPr>
          <p:cNvPr id="37" name="Google Shape;37;p6"/>
          <p:cNvSpPr txBox="1">
            <a:spLocks noGrp="1"/>
          </p:cNvSpPr>
          <p:nvPr>
            <p:ph type="sldNum" idx="12"/>
          </p:nvPr>
        </p:nvSpPr>
        <p:spPr>
          <a:xfrm>
            <a:off x="8308833" y="4631942"/>
            <a:ext cx="548700" cy="393600"/>
          </a:xfrm>
          <a:prstGeom prst="rect">
            <a:avLst/>
          </a:prstGeom>
        </p:spPr>
        <p:txBody>
          <a:bodyPr spcFirstLastPara="1" wrap="square" lIns="91425" tIns="91425" rIns="91425" bIns="91425" anchor="ctr" anchorCtr="0">
            <a:noAutofit/>
          </a:bodyPr>
          <a:lstStyle>
            <a:lvl1pPr lvl="0" algn="ctr" rtl="0">
              <a:buNone/>
              <a:defRPr sz="1200" b="1">
                <a:solidFill>
                  <a:srgbClr val="34454E"/>
                </a:solidFill>
                <a:latin typeface="Lato"/>
                <a:ea typeface="Lato"/>
                <a:cs typeface="Lato"/>
                <a:sym typeface="Lato"/>
              </a:defRPr>
            </a:lvl1pPr>
            <a:lvl2pPr lvl="1" algn="ctr" rtl="0">
              <a:buNone/>
              <a:defRPr b="1">
                <a:solidFill>
                  <a:srgbClr val="34454E"/>
                </a:solidFill>
                <a:latin typeface="Lato"/>
                <a:ea typeface="Lato"/>
                <a:cs typeface="Lato"/>
                <a:sym typeface="Lato"/>
              </a:defRPr>
            </a:lvl2pPr>
            <a:lvl3pPr lvl="2" algn="ctr" rtl="0">
              <a:buNone/>
              <a:defRPr b="1">
                <a:solidFill>
                  <a:srgbClr val="34454E"/>
                </a:solidFill>
                <a:latin typeface="Lato"/>
                <a:ea typeface="Lato"/>
                <a:cs typeface="Lato"/>
                <a:sym typeface="Lato"/>
              </a:defRPr>
            </a:lvl3pPr>
            <a:lvl4pPr lvl="3" algn="ctr" rtl="0">
              <a:buNone/>
              <a:defRPr b="1">
                <a:solidFill>
                  <a:srgbClr val="34454E"/>
                </a:solidFill>
                <a:latin typeface="Lato"/>
                <a:ea typeface="Lato"/>
                <a:cs typeface="Lato"/>
                <a:sym typeface="Lato"/>
              </a:defRPr>
            </a:lvl4pPr>
            <a:lvl5pPr lvl="4" algn="ctr" rtl="0">
              <a:buNone/>
              <a:defRPr b="1">
                <a:solidFill>
                  <a:srgbClr val="34454E"/>
                </a:solidFill>
                <a:latin typeface="Lato"/>
                <a:ea typeface="Lato"/>
                <a:cs typeface="Lato"/>
                <a:sym typeface="Lato"/>
              </a:defRPr>
            </a:lvl5pPr>
            <a:lvl6pPr lvl="5" algn="ctr" rtl="0">
              <a:buNone/>
              <a:defRPr b="1">
                <a:solidFill>
                  <a:srgbClr val="34454E"/>
                </a:solidFill>
                <a:latin typeface="Lato"/>
                <a:ea typeface="Lato"/>
                <a:cs typeface="Lato"/>
                <a:sym typeface="Lato"/>
              </a:defRPr>
            </a:lvl6pPr>
            <a:lvl7pPr lvl="6" algn="ctr" rtl="0">
              <a:buNone/>
              <a:defRPr b="1">
                <a:solidFill>
                  <a:srgbClr val="34454E"/>
                </a:solidFill>
                <a:latin typeface="Lato"/>
                <a:ea typeface="Lato"/>
                <a:cs typeface="Lato"/>
                <a:sym typeface="Lato"/>
              </a:defRPr>
            </a:lvl7pPr>
            <a:lvl8pPr lvl="7" algn="ctr" rtl="0">
              <a:buNone/>
              <a:defRPr b="1">
                <a:solidFill>
                  <a:srgbClr val="34454E"/>
                </a:solidFill>
                <a:latin typeface="Lato"/>
                <a:ea typeface="Lato"/>
                <a:cs typeface="Lato"/>
                <a:sym typeface="Lato"/>
              </a:defRPr>
            </a:lvl8pPr>
            <a:lvl9pPr lvl="8" algn="ctr" rtl="0">
              <a:buNone/>
              <a:defRPr b="1">
                <a:solidFill>
                  <a:srgbClr val="34454E"/>
                </a:solidFill>
                <a:latin typeface="Lato"/>
                <a:ea typeface="Lato"/>
                <a:cs typeface="Lato"/>
                <a:sym typeface="Lato"/>
              </a:defRPr>
            </a:lvl9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nd Circle Image Green">
  <p:cSld name="CUSTOM_2">
    <p:spTree>
      <p:nvGrpSpPr>
        <p:cNvPr id="1" name="Shape 38"/>
        <p:cNvGrpSpPr/>
        <p:nvPr/>
      </p:nvGrpSpPr>
      <p:grpSpPr>
        <a:xfrm>
          <a:off x="0" y="0"/>
          <a:ext cx="0" cy="0"/>
          <a:chOff x="0" y="0"/>
          <a:chExt cx="0" cy="0"/>
        </a:xfrm>
      </p:grpSpPr>
      <p:pic>
        <p:nvPicPr>
          <p:cNvPr id="39" name="Google Shape;39;p7"/>
          <p:cNvPicPr preferRelativeResize="0">
            <a:picLocks noChangeAspect="1"/>
          </p:cNvPicPr>
          <p:nvPr/>
        </p:nvPicPr>
        <p:blipFill>
          <a:blip r:embed="rId2"/>
          <a:srcRect/>
          <a:stretch/>
        </p:blipFill>
        <p:spPr>
          <a:xfrm>
            <a:off x="966335" y="4621375"/>
            <a:ext cx="1498893" cy="274351"/>
          </a:xfrm>
          <a:prstGeom prst="rect">
            <a:avLst/>
          </a:prstGeom>
          <a:noFill/>
          <a:ln>
            <a:noFill/>
          </a:ln>
        </p:spPr>
      </p:pic>
      <p:sp>
        <p:nvSpPr>
          <p:cNvPr id="40" name="Google Shape;40;p7"/>
          <p:cNvSpPr/>
          <p:nvPr/>
        </p:nvSpPr>
        <p:spPr>
          <a:xfrm>
            <a:off x="5669400" y="-1207650"/>
            <a:ext cx="4389000" cy="4389000"/>
          </a:xfrm>
          <a:prstGeom prst="ellipse">
            <a:avLst/>
          </a:prstGeom>
          <a:solidFill>
            <a:srgbClr val="85D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7"/>
          <p:cNvSpPr/>
          <p:nvPr/>
        </p:nvSpPr>
        <p:spPr>
          <a:xfrm>
            <a:off x="8373000" y="4621375"/>
            <a:ext cx="411600" cy="411600"/>
          </a:xfrm>
          <a:prstGeom prst="ellipse">
            <a:avLst/>
          </a:prstGeom>
          <a:solidFill>
            <a:srgbClr val="703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7"/>
          <p:cNvSpPr txBox="1">
            <a:spLocks noGrp="1"/>
          </p:cNvSpPr>
          <p:nvPr>
            <p:ph type="sldNum" idx="12"/>
          </p:nvPr>
        </p:nvSpPr>
        <p:spPr>
          <a:xfrm>
            <a:off x="8304450" y="4621375"/>
            <a:ext cx="548700" cy="393600"/>
          </a:xfrm>
          <a:prstGeom prst="rect">
            <a:avLst/>
          </a:prstGeom>
        </p:spPr>
        <p:txBody>
          <a:bodyPr spcFirstLastPara="1" wrap="square" lIns="91425" tIns="91425" rIns="91425" bIns="91425" anchor="ctr" anchorCtr="0">
            <a:noAutofit/>
          </a:bodyPr>
          <a:lstStyle>
            <a:lvl1pPr lvl="0" algn="ctr" rtl="0">
              <a:buNone/>
              <a:defRPr sz="1200" b="0">
                <a:solidFill>
                  <a:srgbClr val="FFFFFF"/>
                </a:solidFill>
                <a:latin typeface="Lato"/>
                <a:ea typeface="Lato"/>
                <a:cs typeface="Lato"/>
                <a:sym typeface="Lato"/>
              </a:defRPr>
            </a:lvl1pPr>
            <a:lvl2pPr lvl="1" algn="ctr" rtl="0">
              <a:buNone/>
              <a:defRPr b="1">
                <a:solidFill>
                  <a:srgbClr val="FFFFFF"/>
                </a:solidFill>
                <a:latin typeface="Lato"/>
                <a:ea typeface="Lato"/>
                <a:cs typeface="Lato"/>
                <a:sym typeface="Lato"/>
              </a:defRPr>
            </a:lvl2pPr>
            <a:lvl3pPr lvl="2" algn="ctr" rtl="0">
              <a:buNone/>
              <a:defRPr b="1">
                <a:solidFill>
                  <a:srgbClr val="FFFFFF"/>
                </a:solidFill>
                <a:latin typeface="Lato"/>
                <a:ea typeface="Lato"/>
                <a:cs typeface="Lato"/>
                <a:sym typeface="Lato"/>
              </a:defRPr>
            </a:lvl3pPr>
            <a:lvl4pPr lvl="3" algn="ctr" rtl="0">
              <a:buNone/>
              <a:defRPr b="1">
                <a:solidFill>
                  <a:srgbClr val="FFFFFF"/>
                </a:solidFill>
                <a:latin typeface="Lato"/>
                <a:ea typeface="Lato"/>
                <a:cs typeface="Lato"/>
                <a:sym typeface="Lato"/>
              </a:defRPr>
            </a:lvl4pPr>
            <a:lvl5pPr lvl="4" algn="ctr" rtl="0">
              <a:buNone/>
              <a:defRPr b="1">
                <a:solidFill>
                  <a:srgbClr val="FFFFFF"/>
                </a:solidFill>
                <a:latin typeface="Lato"/>
                <a:ea typeface="Lato"/>
                <a:cs typeface="Lato"/>
                <a:sym typeface="Lato"/>
              </a:defRPr>
            </a:lvl5pPr>
            <a:lvl6pPr lvl="5" algn="ctr" rtl="0">
              <a:buNone/>
              <a:defRPr b="1">
                <a:solidFill>
                  <a:srgbClr val="FFFFFF"/>
                </a:solidFill>
                <a:latin typeface="Lato"/>
                <a:ea typeface="Lato"/>
                <a:cs typeface="Lato"/>
                <a:sym typeface="Lato"/>
              </a:defRPr>
            </a:lvl6pPr>
            <a:lvl7pPr lvl="6" algn="ctr" rtl="0">
              <a:buNone/>
              <a:defRPr b="1">
                <a:solidFill>
                  <a:srgbClr val="FFFFFF"/>
                </a:solidFill>
                <a:latin typeface="Lato"/>
                <a:ea typeface="Lato"/>
                <a:cs typeface="Lato"/>
                <a:sym typeface="Lato"/>
              </a:defRPr>
            </a:lvl7pPr>
            <a:lvl8pPr lvl="7" algn="ctr" rtl="0">
              <a:buNone/>
              <a:defRPr b="1">
                <a:solidFill>
                  <a:srgbClr val="FFFFFF"/>
                </a:solidFill>
                <a:latin typeface="Lato"/>
                <a:ea typeface="Lato"/>
                <a:cs typeface="Lato"/>
                <a:sym typeface="Lato"/>
              </a:defRPr>
            </a:lvl8pPr>
            <a:lvl9pPr lvl="8" algn="ctr" rtl="0">
              <a:buNone/>
              <a:defRPr b="1">
                <a:solidFill>
                  <a:srgbClr val="FFFFFF"/>
                </a:solidFill>
                <a:latin typeface="Lato"/>
                <a:ea typeface="Lato"/>
                <a:cs typeface="Lato"/>
                <a:sym typeface="Lato"/>
              </a:defRPr>
            </a:lvl9pPr>
          </a:lstStyle>
          <a:p>
            <a:fld id="{00000000-1234-1234-1234-123412341234}" type="slidenum">
              <a:rPr lang="en" smtClean="0"/>
              <a:pPr/>
              <a:t>‹#›</a:t>
            </a:fld>
            <a:endParaRPr lang="en" dirty="0"/>
          </a:p>
        </p:txBody>
      </p:sp>
      <p:sp>
        <p:nvSpPr>
          <p:cNvPr id="45" name="Google Shape;45;p7"/>
          <p:cNvSpPr txBox="1">
            <a:spLocks noGrp="1"/>
          </p:cNvSpPr>
          <p:nvPr>
            <p:ph type="subTitle" idx="1"/>
          </p:nvPr>
        </p:nvSpPr>
        <p:spPr>
          <a:xfrm>
            <a:off x="565200" y="626500"/>
            <a:ext cx="5852100" cy="454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b="1">
                <a:solidFill>
                  <a:srgbClr val="A07DFB"/>
                </a:solidFill>
                <a:latin typeface="Lato"/>
                <a:ea typeface="Lato"/>
                <a:cs typeface="Lato"/>
                <a:sym typeface="Lato"/>
              </a:defRPr>
            </a:lvl1pPr>
            <a:lvl2pPr lvl="1" rtl="0">
              <a:spcBef>
                <a:spcPts val="1600"/>
              </a:spcBef>
              <a:spcAft>
                <a:spcPts val="0"/>
              </a:spcAft>
              <a:buNone/>
              <a:defRPr sz="1600" b="1">
                <a:solidFill>
                  <a:srgbClr val="A07DFB"/>
                </a:solidFill>
                <a:latin typeface="Lato"/>
                <a:ea typeface="Lato"/>
                <a:cs typeface="Lato"/>
                <a:sym typeface="Lato"/>
              </a:defRPr>
            </a:lvl2pPr>
            <a:lvl3pPr lvl="2" rtl="0">
              <a:spcBef>
                <a:spcPts val="1600"/>
              </a:spcBef>
              <a:spcAft>
                <a:spcPts val="0"/>
              </a:spcAft>
              <a:buNone/>
              <a:defRPr sz="1600" b="1">
                <a:solidFill>
                  <a:srgbClr val="A07DFB"/>
                </a:solidFill>
                <a:latin typeface="Lato"/>
                <a:ea typeface="Lato"/>
                <a:cs typeface="Lato"/>
                <a:sym typeface="Lato"/>
              </a:defRPr>
            </a:lvl3pPr>
            <a:lvl4pPr lvl="3" rtl="0">
              <a:spcBef>
                <a:spcPts val="1600"/>
              </a:spcBef>
              <a:spcAft>
                <a:spcPts val="0"/>
              </a:spcAft>
              <a:buNone/>
              <a:defRPr sz="1600" b="1">
                <a:solidFill>
                  <a:srgbClr val="A07DFB"/>
                </a:solidFill>
                <a:latin typeface="Lato"/>
                <a:ea typeface="Lato"/>
                <a:cs typeface="Lato"/>
                <a:sym typeface="Lato"/>
              </a:defRPr>
            </a:lvl4pPr>
            <a:lvl5pPr lvl="4" rtl="0">
              <a:spcBef>
                <a:spcPts val="1600"/>
              </a:spcBef>
              <a:spcAft>
                <a:spcPts val="0"/>
              </a:spcAft>
              <a:buNone/>
              <a:defRPr sz="1600" b="1">
                <a:solidFill>
                  <a:srgbClr val="A07DFB"/>
                </a:solidFill>
                <a:latin typeface="Lato"/>
                <a:ea typeface="Lato"/>
                <a:cs typeface="Lato"/>
                <a:sym typeface="Lato"/>
              </a:defRPr>
            </a:lvl5pPr>
            <a:lvl6pPr lvl="5" rtl="0">
              <a:spcBef>
                <a:spcPts val="1600"/>
              </a:spcBef>
              <a:spcAft>
                <a:spcPts val="0"/>
              </a:spcAft>
              <a:buNone/>
              <a:defRPr sz="1600" b="1">
                <a:solidFill>
                  <a:srgbClr val="A07DFB"/>
                </a:solidFill>
                <a:latin typeface="Lato"/>
                <a:ea typeface="Lato"/>
                <a:cs typeface="Lato"/>
                <a:sym typeface="Lato"/>
              </a:defRPr>
            </a:lvl6pPr>
            <a:lvl7pPr lvl="6" rtl="0">
              <a:spcBef>
                <a:spcPts val="1600"/>
              </a:spcBef>
              <a:spcAft>
                <a:spcPts val="0"/>
              </a:spcAft>
              <a:buNone/>
              <a:defRPr sz="1600" b="1">
                <a:solidFill>
                  <a:srgbClr val="A07DFB"/>
                </a:solidFill>
                <a:latin typeface="Lato"/>
                <a:ea typeface="Lato"/>
                <a:cs typeface="Lato"/>
                <a:sym typeface="Lato"/>
              </a:defRPr>
            </a:lvl7pPr>
            <a:lvl8pPr lvl="7" rtl="0">
              <a:spcBef>
                <a:spcPts val="1600"/>
              </a:spcBef>
              <a:spcAft>
                <a:spcPts val="0"/>
              </a:spcAft>
              <a:buNone/>
              <a:defRPr sz="1600" b="1">
                <a:solidFill>
                  <a:srgbClr val="A07DFB"/>
                </a:solidFill>
                <a:latin typeface="Lato"/>
                <a:ea typeface="Lato"/>
                <a:cs typeface="Lato"/>
                <a:sym typeface="Lato"/>
              </a:defRPr>
            </a:lvl8pPr>
            <a:lvl9pPr lvl="8" rtl="0">
              <a:spcBef>
                <a:spcPts val="1600"/>
              </a:spcBef>
              <a:spcAft>
                <a:spcPts val="1600"/>
              </a:spcAft>
              <a:buNone/>
              <a:defRPr sz="1600" b="1">
                <a:solidFill>
                  <a:srgbClr val="A07DFB"/>
                </a:solidFill>
                <a:latin typeface="Lato"/>
                <a:ea typeface="Lato"/>
                <a:cs typeface="Lato"/>
                <a:sym typeface="Lato"/>
              </a:defRPr>
            </a:lvl9pPr>
          </a:lstStyle>
          <a:p>
            <a:endParaRPr/>
          </a:p>
        </p:txBody>
      </p:sp>
      <p:sp>
        <p:nvSpPr>
          <p:cNvPr id="46" name="Google Shape;46;p7"/>
          <p:cNvSpPr txBox="1">
            <a:spLocks noGrp="1"/>
          </p:cNvSpPr>
          <p:nvPr>
            <p:ph type="title"/>
          </p:nvPr>
        </p:nvSpPr>
        <p:spPr>
          <a:xfrm>
            <a:off x="565200" y="1081000"/>
            <a:ext cx="5852100" cy="109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34454E"/>
                </a:solidFill>
                <a:latin typeface="Century Gothic"/>
                <a:ea typeface="Century Gothic"/>
                <a:cs typeface="Century Gothic"/>
                <a:sym typeface="Century Gothic"/>
              </a:defRPr>
            </a:lvl1pPr>
            <a:lvl2pPr lvl="1" rtl="0">
              <a:spcBef>
                <a:spcPts val="0"/>
              </a:spcBef>
              <a:spcAft>
                <a:spcPts val="0"/>
              </a:spcAft>
              <a:buNone/>
              <a:defRPr sz="2400" b="1">
                <a:solidFill>
                  <a:srgbClr val="34454E"/>
                </a:solidFill>
                <a:latin typeface="Century Gothic"/>
                <a:ea typeface="Century Gothic"/>
                <a:cs typeface="Century Gothic"/>
                <a:sym typeface="Century Gothic"/>
              </a:defRPr>
            </a:lvl2pPr>
            <a:lvl3pPr lvl="2" rtl="0">
              <a:spcBef>
                <a:spcPts val="0"/>
              </a:spcBef>
              <a:spcAft>
                <a:spcPts val="0"/>
              </a:spcAft>
              <a:buNone/>
              <a:defRPr sz="2400" b="1">
                <a:solidFill>
                  <a:srgbClr val="34454E"/>
                </a:solidFill>
                <a:latin typeface="Century Gothic"/>
                <a:ea typeface="Century Gothic"/>
                <a:cs typeface="Century Gothic"/>
                <a:sym typeface="Century Gothic"/>
              </a:defRPr>
            </a:lvl3pPr>
            <a:lvl4pPr lvl="3" rtl="0">
              <a:spcBef>
                <a:spcPts val="0"/>
              </a:spcBef>
              <a:spcAft>
                <a:spcPts val="0"/>
              </a:spcAft>
              <a:buNone/>
              <a:defRPr sz="2400" b="1">
                <a:solidFill>
                  <a:srgbClr val="34454E"/>
                </a:solidFill>
                <a:latin typeface="Century Gothic"/>
                <a:ea typeface="Century Gothic"/>
                <a:cs typeface="Century Gothic"/>
                <a:sym typeface="Century Gothic"/>
              </a:defRPr>
            </a:lvl4pPr>
            <a:lvl5pPr lvl="4" rtl="0">
              <a:spcBef>
                <a:spcPts val="0"/>
              </a:spcBef>
              <a:spcAft>
                <a:spcPts val="0"/>
              </a:spcAft>
              <a:buNone/>
              <a:defRPr sz="2400" b="1">
                <a:solidFill>
                  <a:srgbClr val="34454E"/>
                </a:solidFill>
                <a:latin typeface="Century Gothic"/>
                <a:ea typeface="Century Gothic"/>
                <a:cs typeface="Century Gothic"/>
                <a:sym typeface="Century Gothic"/>
              </a:defRPr>
            </a:lvl5pPr>
            <a:lvl6pPr lvl="5" rtl="0">
              <a:spcBef>
                <a:spcPts val="0"/>
              </a:spcBef>
              <a:spcAft>
                <a:spcPts val="0"/>
              </a:spcAft>
              <a:buNone/>
              <a:defRPr sz="2400" b="1">
                <a:solidFill>
                  <a:srgbClr val="34454E"/>
                </a:solidFill>
                <a:latin typeface="Century Gothic"/>
                <a:ea typeface="Century Gothic"/>
                <a:cs typeface="Century Gothic"/>
                <a:sym typeface="Century Gothic"/>
              </a:defRPr>
            </a:lvl6pPr>
            <a:lvl7pPr lvl="6" rtl="0">
              <a:spcBef>
                <a:spcPts val="0"/>
              </a:spcBef>
              <a:spcAft>
                <a:spcPts val="0"/>
              </a:spcAft>
              <a:buNone/>
              <a:defRPr sz="2400" b="1">
                <a:solidFill>
                  <a:srgbClr val="34454E"/>
                </a:solidFill>
                <a:latin typeface="Century Gothic"/>
                <a:ea typeface="Century Gothic"/>
                <a:cs typeface="Century Gothic"/>
                <a:sym typeface="Century Gothic"/>
              </a:defRPr>
            </a:lvl7pPr>
            <a:lvl8pPr lvl="7" rtl="0">
              <a:spcBef>
                <a:spcPts val="0"/>
              </a:spcBef>
              <a:spcAft>
                <a:spcPts val="0"/>
              </a:spcAft>
              <a:buNone/>
              <a:defRPr sz="2400" b="1">
                <a:solidFill>
                  <a:srgbClr val="34454E"/>
                </a:solidFill>
                <a:latin typeface="Century Gothic"/>
                <a:ea typeface="Century Gothic"/>
                <a:cs typeface="Century Gothic"/>
                <a:sym typeface="Century Gothic"/>
              </a:defRPr>
            </a:lvl8pPr>
            <a:lvl9pPr lvl="8" rtl="0">
              <a:spcBef>
                <a:spcPts val="0"/>
              </a:spcBef>
              <a:spcAft>
                <a:spcPts val="0"/>
              </a:spcAft>
              <a:buNone/>
              <a:defRPr sz="2400" b="1">
                <a:solidFill>
                  <a:srgbClr val="34454E"/>
                </a:solidFill>
                <a:latin typeface="Century Gothic"/>
                <a:ea typeface="Century Gothic"/>
                <a:cs typeface="Century Gothic"/>
                <a:sym typeface="Century Gothic"/>
              </a:defRPr>
            </a:lvl9pPr>
          </a:lstStyle>
          <a:p>
            <a:endParaRPr/>
          </a:p>
        </p:txBody>
      </p:sp>
      <p:sp>
        <p:nvSpPr>
          <p:cNvPr id="47" name="Google Shape;47;p7"/>
          <p:cNvSpPr txBox="1">
            <a:spLocks noGrp="1"/>
          </p:cNvSpPr>
          <p:nvPr>
            <p:ph type="body" idx="2"/>
          </p:nvPr>
        </p:nvSpPr>
        <p:spPr>
          <a:xfrm>
            <a:off x="565200" y="2178400"/>
            <a:ext cx="5120700" cy="1097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34454E"/>
              </a:buClr>
              <a:buSzPts val="1400"/>
              <a:buFont typeface="Lato"/>
              <a:buChar char="●"/>
              <a:defRPr sz="1400">
                <a:solidFill>
                  <a:srgbClr val="34454E"/>
                </a:solidFill>
                <a:latin typeface="Lato"/>
                <a:ea typeface="Lato"/>
                <a:cs typeface="Lato"/>
                <a:sym typeface="Lato"/>
              </a:defRPr>
            </a:lvl1pPr>
            <a:lvl2pPr marL="914400" lvl="1" indent="-317500" rtl="0">
              <a:spcBef>
                <a:spcPts val="1600"/>
              </a:spcBef>
              <a:spcAft>
                <a:spcPts val="0"/>
              </a:spcAft>
              <a:buClr>
                <a:srgbClr val="34454E"/>
              </a:buClr>
              <a:buSzPts val="1400"/>
              <a:buFont typeface="Lato"/>
              <a:buChar char="○"/>
              <a:defRPr>
                <a:solidFill>
                  <a:srgbClr val="34454E"/>
                </a:solidFill>
                <a:latin typeface="Lato"/>
                <a:ea typeface="Lato"/>
                <a:cs typeface="Lato"/>
                <a:sym typeface="Lato"/>
              </a:defRPr>
            </a:lvl2pPr>
            <a:lvl3pPr marL="1371600" lvl="2" indent="-317500" rtl="0">
              <a:spcBef>
                <a:spcPts val="1600"/>
              </a:spcBef>
              <a:spcAft>
                <a:spcPts val="0"/>
              </a:spcAft>
              <a:buClr>
                <a:srgbClr val="34454E"/>
              </a:buClr>
              <a:buSzPts val="1400"/>
              <a:buFont typeface="Lato"/>
              <a:buChar char="■"/>
              <a:defRPr>
                <a:solidFill>
                  <a:srgbClr val="34454E"/>
                </a:solidFill>
                <a:latin typeface="Lato"/>
                <a:ea typeface="Lato"/>
                <a:cs typeface="Lato"/>
                <a:sym typeface="Lato"/>
              </a:defRPr>
            </a:lvl3pPr>
            <a:lvl4pPr marL="1828800" lvl="3" indent="-317500" rtl="0">
              <a:spcBef>
                <a:spcPts val="1600"/>
              </a:spcBef>
              <a:spcAft>
                <a:spcPts val="0"/>
              </a:spcAft>
              <a:buClr>
                <a:srgbClr val="34454E"/>
              </a:buClr>
              <a:buSzPts val="1400"/>
              <a:buFont typeface="Lato"/>
              <a:buChar char="●"/>
              <a:defRPr>
                <a:solidFill>
                  <a:srgbClr val="34454E"/>
                </a:solidFill>
                <a:latin typeface="Lato"/>
                <a:ea typeface="Lato"/>
                <a:cs typeface="Lato"/>
                <a:sym typeface="Lato"/>
              </a:defRPr>
            </a:lvl4pPr>
            <a:lvl5pPr marL="2286000" lvl="4" indent="-317500" rtl="0">
              <a:spcBef>
                <a:spcPts val="1600"/>
              </a:spcBef>
              <a:spcAft>
                <a:spcPts val="0"/>
              </a:spcAft>
              <a:buClr>
                <a:srgbClr val="34454E"/>
              </a:buClr>
              <a:buSzPts val="1400"/>
              <a:buFont typeface="Lato"/>
              <a:buChar char="○"/>
              <a:defRPr>
                <a:solidFill>
                  <a:srgbClr val="34454E"/>
                </a:solidFill>
                <a:latin typeface="Lato"/>
                <a:ea typeface="Lato"/>
                <a:cs typeface="Lato"/>
                <a:sym typeface="Lato"/>
              </a:defRPr>
            </a:lvl5pPr>
            <a:lvl6pPr marL="2743200" lvl="5" indent="-317500" rtl="0">
              <a:spcBef>
                <a:spcPts val="1600"/>
              </a:spcBef>
              <a:spcAft>
                <a:spcPts val="0"/>
              </a:spcAft>
              <a:buClr>
                <a:srgbClr val="34454E"/>
              </a:buClr>
              <a:buSzPts val="1400"/>
              <a:buFont typeface="Lato"/>
              <a:buChar char="■"/>
              <a:defRPr>
                <a:solidFill>
                  <a:srgbClr val="34454E"/>
                </a:solidFill>
                <a:latin typeface="Lato"/>
                <a:ea typeface="Lato"/>
                <a:cs typeface="Lato"/>
                <a:sym typeface="Lato"/>
              </a:defRPr>
            </a:lvl6pPr>
            <a:lvl7pPr marL="3200400" lvl="6" indent="-317500" rtl="0">
              <a:spcBef>
                <a:spcPts val="1600"/>
              </a:spcBef>
              <a:spcAft>
                <a:spcPts val="0"/>
              </a:spcAft>
              <a:buClr>
                <a:srgbClr val="34454E"/>
              </a:buClr>
              <a:buSzPts val="1400"/>
              <a:buFont typeface="Lato"/>
              <a:buChar char="●"/>
              <a:defRPr>
                <a:solidFill>
                  <a:srgbClr val="34454E"/>
                </a:solidFill>
                <a:latin typeface="Lato"/>
                <a:ea typeface="Lato"/>
                <a:cs typeface="Lato"/>
                <a:sym typeface="Lato"/>
              </a:defRPr>
            </a:lvl7pPr>
            <a:lvl8pPr marL="3657600" lvl="7" indent="-317500" rtl="0">
              <a:spcBef>
                <a:spcPts val="1600"/>
              </a:spcBef>
              <a:spcAft>
                <a:spcPts val="0"/>
              </a:spcAft>
              <a:buClr>
                <a:srgbClr val="34454E"/>
              </a:buClr>
              <a:buSzPts val="1400"/>
              <a:buFont typeface="Lato"/>
              <a:buChar char="○"/>
              <a:defRPr>
                <a:solidFill>
                  <a:srgbClr val="34454E"/>
                </a:solidFill>
                <a:latin typeface="Lato"/>
                <a:ea typeface="Lato"/>
                <a:cs typeface="Lato"/>
                <a:sym typeface="Lato"/>
              </a:defRPr>
            </a:lvl8pPr>
            <a:lvl9pPr marL="4114800" lvl="8" indent="-317500" rtl="0">
              <a:spcBef>
                <a:spcPts val="1600"/>
              </a:spcBef>
              <a:spcAft>
                <a:spcPts val="1600"/>
              </a:spcAft>
              <a:buClr>
                <a:srgbClr val="34454E"/>
              </a:buClr>
              <a:buSzPts val="1400"/>
              <a:buFont typeface="Lato"/>
              <a:buChar char="■"/>
              <a:defRPr>
                <a:solidFill>
                  <a:srgbClr val="34454E"/>
                </a:solidFill>
                <a:latin typeface="Lato"/>
                <a:ea typeface="Lato"/>
                <a:cs typeface="Lato"/>
                <a:sym typeface="Lato"/>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alf Blank + Big Purple Circle">
  <p:cSld name="CUSTOM_4">
    <p:spTree>
      <p:nvGrpSpPr>
        <p:cNvPr id="1" name="Shape 58"/>
        <p:cNvGrpSpPr/>
        <p:nvPr/>
      </p:nvGrpSpPr>
      <p:grpSpPr>
        <a:xfrm>
          <a:off x="0" y="0"/>
          <a:ext cx="0" cy="0"/>
          <a:chOff x="0" y="0"/>
          <a:chExt cx="0" cy="0"/>
        </a:xfrm>
      </p:grpSpPr>
      <p:sp>
        <p:nvSpPr>
          <p:cNvPr id="59" name="Google Shape;59;p9"/>
          <p:cNvSpPr txBox="1">
            <a:spLocks noGrp="1"/>
          </p:cNvSpPr>
          <p:nvPr>
            <p:ph type="subTitle" idx="1"/>
          </p:nvPr>
        </p:nvSpPr>
        <p:spPr>
          <a:xfrm>
            <a:off x="565200" y="626500"/>
            <a:ext cx="5852100" cy="454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b="1">
                <a:solidFill>
                  <a:srgbClr val="A07DFB"/>
                </a:solidFill>
                <a:latin typeface="Lato"/>
                <a:ea typeface="Lato"/>
                <a:cs typeface="Lato"/>
                <a:sym typeface="Lato"/>
              </a:defRPr>
            </a:lvl1pPr>
            <a:lvl2pPr lvl="1" rtl="0">
              <a:spcBef>
                <a:spcPts val="1600"/>
              </a:spcBef>
              <a:spcAft>
                <a:spcPts val="0"/>
              </a:spcAft>
              <a:buNone/>
              <a:defRPr sz="1600" b="1">
                <a:solidFill>
                  <a:srgbClr val="A07DFB"/>
                </a:solidFill>
                <a:latin typeface="Lato"/>
                <a:ea typeface="Lato"/>
                <a:cs typeface="Lato"/>
                <a:sym typeface="Lato"/>
              </a:defRPr>
            </a:lvl2pPr>
            <a:lvl3pPr lvl="2" rtl="0">
              <a:spcBef>
                <a:spcPts val="1600"/>
              </a:spcBef>
              <a:spcAft>
                <a:spcPts val="0"/>
              </a:spcAft>
              <a:buNone/>
              <a:defRPr sz="1600" b="1">
                <a:solidFill>
                  <a:srgbClr val="A07DFB"/>
                </a:solidFill>
                <a:latin typeface="Lato"/>
                <a:ea typeface="Lato"/>
                <a:cs typeface="Lato"/>
                <a:sym typeface="Lato"/>
              </a:defRPr>
            </a:lvl3pPr>
            <a:lvl4pPr lvl="3" rtl="0">
              <a:spcBef>
                <a:spcPts val="1600"/>
              </a:spcBef>
              <a:spcAft>
                <a:spcPts val="0"/>
              </a:spcAft>
              <a:buNone/>
              <a:defRPr sz="1600" b="1">
                <a:solidFill>
                  <a:srgbClr val="A07DFB"/>
                </a:solidFill>
                <a:latin typeface="Lato"/>
                <a:ea typeface="Lato"/>
                <a:cs typeface="Lato"/>
                <a:sym typeface="Lato"/>
              </a:defRPr>
            </a:lvl4pPr>
            <a:lvl5pPr lvl="4" rtl="0">
              <a:spcBef>
                <a:spcPts val="1600"/>
              </a:spcBef>
              <a:spcAft>
                <a:spcPts val="0"/>
              </a:spcAft>
              <a:buNone/>
              <a:defRPr sz="1600" b="1">
                <a:solidFill>
                  <a:srgbClr val="A07DFB"/>
                </a:solidFill>
                <a:latin typeface="Lato"/>
                <a:ea typeface="Lato"/>
                <a:cs typeface="Lato"/>
                <a:sym typeface="Lato"/>
              </a:defRPr>
            </a:lvl5pPr>
            <a:lvl6pPr lvl="5" rtl="0">
              <a:spcBef>
                <a:spcPts val="1600"/>
              </a:spcBef>
              <a:spcAft>
                <a:spcPts val="0"/>
              </a:spcAft>
              <a:buNone/>
              <a:defRPr sz="1600" b="1">
                <a:solidFill>
                  <a:srgbClr val="A07DFB"/>
                </a:solidFill>
                <a:latin typeface="Lato"/>
                <a:ea typeface="Lato"/>
                <a:cs typeface="Lato"/>
                <a:sym typeface="Lato"/>
              </a:defRPr>
            </a:lvl6pPr>
            <a:lvl7pPr lvl="6" rtl="0">
              <a:spcBef>
                <a:spcPts val="1600"/>
              </a:spcBef>
              <a:spcAft>
                <a:spcPts val="0"/>
              </a:spcAft>
              <a:buNone/>
              <a:defRPr sz="1600" b="1">
                <a:solidFill>
                  <a:srgbClr val="A07DFB"/>
                </a:solidFill>
                <a:latin typeface="Lato"/>
                <a:ea typeface="Lato"/>
                <a:cs typeface="Lato"/>
                <a:sym typeface="Lato"/>
              </a:defRPr>
            </a:lvl7pPr>
            <a:lvl8pPr lvl="7" rtl="0">
              <a:spcBef>
                <a:spcPts val="1600"/>
              </a:spcBef>
              <a:spcAft>
                <a:spcPts val="0"/>
              </a:spcAft>
              <a:buNone/>
              <a:defRPr sz="1600" b="1">
                <a:solidFill>
                  <a:srgbClr val="A07DFB"/>
                </a:solidFill>
                <a:latin typeface="Lato"/>
                <a:ea typeface="Lato"/>
                <a:cs typeface="Lato"/>
                <a:sym typeface="Lato"/>
              </a:defRPr>
            </a:lvl8pPr>
            <a:lvl9pPr lvl="8" rtl="0">
              <a:spcBef>
                <a:spcPts val="1600"/>
              </a:spcBef>
              <a:spcAft>
                <a:spcPts val="1600"/>
              </a:spcAft>
              <a:buNone/>
              <a:defRPr sz="1600" b="1">
                <a:solidFill>
                  <a:srgbClr val="A07DFB"/>
                </a:solidFill>
                <a:latin typeface="Lato"/>
                <a:ea typeface="Lato"/>
                <a:cs typeface="Lato"/>
                <a:sym typeface="Lato"/>
              </a:defRPr>
            </a:lvl9pPr>
          </a:lstStyle>
          <a:p>
            <a:endParaRPr/>
          </a:p>
        </p:txBody>
      </p:sp>
      <p:sp>
        <p:nvSpPr>
          <p:cNvPr id="60" name="Google Shape;60;p9"/>
          <p:cNvSpPr txBox="1">
            <a:spLocks noGrp="1"/>
          </p:cNvSpPr>
          <p:nvPr>
            <p:ph type="title"/>
          </p:nvPr>
        </p:nvSpPr>
        <p:spPr>
          <a:xfrm>
            <a:off x="565200" y="1081000"/>
            <a:ext cx="5852100" cy="1746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34454E"/>
                </a:solidFill>
                <a:latin typeface="Century Gothic"/>
                <a:ea typeface="Century Gothic"/>
                <a:cs typeface="Century Gothic"/>
                <a:sym typeface="Century Gothic"/>
              </a:defRPr>
            </a:lvl1pPr>
            <a:lvl2pPr lvl="1" rtl="0">
              <a:spcBef>
                <a:spcPts val="0"/>
              </a:spcBef>
              <a:spcAft>
                <a:spcPts val="0"/>
              </a:spcAft>
              <a:buNone/>
              <a:defRPr sz="2400" b="1">
                <a:solidFill>
                  <a:srgbClr val="34454E"/>
                </a:solidFill>
                <a:latin typeface="Century Gothic"/>
                <a:ea typeface="Century Gothic"/>
                <a:cs typeface="Century Gothic"/>
                <a:sym typeface="Century Gothic"/>
              </a:defRPr>
            </a:lvl2pPr>
            <a:lvl3pPr lvl="2" rtl="0">
              <a:spcBef>
                <a:spcPts val="0"/>
              </a:spcBef>
              <a:spcAft>
                <a:spcPts val="0"/>
              </a:spcAft>
              <a:buNone/>
              <a:defRPr sz="2400" b="1">
                <a:solidFill>
                  <a:srgbClr val="34454E"/>
                </a:solidFill>
                <a:latin typeface="Century Gothic"/>
                <a:ea typeface="Century Gothic"/>
                <a:cs typeface="Century Gothic"/>
                <a:sym typeface="Century Gothic"/>
              </a:defRPr>
            </a:lvl3pPr>
            <a:lvl4pPr lvl="3" rtl="0">
              <a:spcBef>
                <a:spcPts val="0"/>
              </a:spcBef>
              <a:spcAft>
                <a:spcPts val="0"/>
              </a:spcAft>
              <a:buNone/>
              <a:defRPr sz="2400" b="1">
                <a:solidFill>
                  <a:srgbClr val="34454E"/>
                </a:solidFill>
                <a:latin typeface="Century Gothic"/>
                <a:ea typeface="Century Gothic"/>
                <a:cs typeface="Century Gothic"/>
                <a:sym typeface="Century Gothic"/>
              </a:defRPr>
            </a:lvl4pPr>
            <a:lvl5pPr lvl="4" rtl="0">
              <a:spcBef>
                <a:spcPts val="0"/>
              </a:spcBef>
              <a:spcAft>
                <a:spcPts val="0"/>
              </a:spcAft>
              <a:buNone/>
              <a:defRPr sz="2400" b="1">
                <a:solidFill>
                  <a:srgbClr val="34454E"/>
                </a:solidFill>
                <a:latin typeface="Century Gothic"/>
                <a:ea typeface="Century Gothic"/>
                <a:cs typeface="Century Gothic"/>
                <a:sym typeface="Century Gothic"/>
              </a:defRPr>
            </a:lvl5pPr>
            <a:lvl6pPr lvl="5" rtl="0">
              <a:spcBef>
                <a:spcPts val="0"/>
              </a:spcBef>
              <a:spcAft>
                <a:spcPts val="0"/>
              </a:spcAft>
              <a:buNone/>
              <a:defRPr sz="2400" b="1">
                <a:solidFill>
                  <a:srgbClr val="34454E"/>
                </a:solidFill>
                <a:latin typeface="Century Gothic"/>
                <a:ea typeface="Century Gothic"/>
                <a:cs typeface="Century Gothic"/>
                <a:sym typeface="Century Gothic"/>
              </a:defRPr>
            </a:lvl6pPr>
            <a:lvl7pPr lvl="6" rtl="0">
              <a:spcBef>
                <a:spcPts val="0"/>
              </a:spcBef>
              <a:spcAft>
                <a:spcPts val="0"/>
              </a:spcAft>
              <a:buNone/>
              <a:defRPr sz="2400" b="1">
                <a:solidFill>
                  <a:srgbClr val="34454E"/>
                </a:solidFill>
                <a:latin typeface="Century Gothic"/>
                <a:ea typeface="Century Gothic"/>
                <a:cs typeface="Century Gothic"/>
                <a:sym typeface="Century Gothic"/>
              </a:defRPr>
            </a:lvl7pPr>
            <a:lvl8pPr lvl="7" rtl="0">
              <a:spcBef>
                <a:spcPts val="0"/>
              </a:spcBef>
              <a:spcAft>
                <a:spcPts val="0"/>
              </a:spcAft>
              <a:buNone/>
              <a:defRPr sz="2400" b="1">
                <a:solidFill>
                  <a:srgbClr val="34454E"/>
                </a:solidFill>
                <a:latin typeface="Century Gothic"/>
                <a:ea typeface="Century Gothic"/>
                <a:cs typeface="Century Gothic"/>
                <a:sym typeface="Century Gothic"/>
              </a:defRPr>
            </a:lvl8pPr>
            <a:lvl9pPr lvl="8" rtl="0">
              <a:spcBef>
                <a:spcPts val="0"/>
              </a:spcBef>
              <a:spcAft>
                <a:spcPts val="0"/>
              </a:spcAft>
              <a:buNone/>
              <a:defRPr sz="2400" b="1">
                <a:solidFill>
                  <a:srgbClr val="34454E"/>
                </a:solidFill>
                <a:latin typeface="Century Gothic"/>
                <a:ea typeface="Century Gothic"/>
                <a:cs typeface="Century Gothic"/>
                <a:sym typeface="Century Gothic"/>
              </a:defRPr>
            </a:lvl9pPr>
          </a:lstStyle>
          <a:p>
            <a:endParaRPr/>
          </a:p>
        </p:txBody>
      </p:sp>
      <p:sp>
        <p:nvSpPr>
          <p:cNvPr id="62" name="Google Shape;62;p9"/>
          <p:cNvSpPr/>
          <p:nvPr/>
        </p:nvSpPr>
        <p:spPr>
          <a:xfrm>
            <a:off x="4792475" y="-533786"/>
            <a:ext cx="6583800" cy="6583800"/>
          </a:xfrm>
          <a:prstGeom prst="ellipse">
            <a:avLst/>
          </a:prstGeom>
          <a:solidFill>
            <a:srgbClr val="A07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9"/>
          <p:cNvSpPr txBox="1">
            <a:spLocks noGrp="1"/>
          </p:cNvSpPr>
          <p:nvPr>
            <p:ph type="sldNum" idx="12"/>
          </p:nvPr>
        </p:nvSpPr>
        <p:spPr>
          <a:xfrm>
            <a:off x="8308833" y="4631942"/>
            <a:ext cx="548700" cy="393600"/>
          </a:xfrm>
          <a:prstGeom prst="rect">
            <a:avLst/>
          </a:prstGeom>
        </p:spPr>
        <p:txBody>
          <a:bodyPr spcFirstLastPara="1" wrap="square" lIns="91425" tIns="91425" rIns="91425" bIns="91425" anchor="ctr" anchorCtr="0">
            <a:noAutofit/>
          </a:bodyPr>
          <a:lstStyle>
            <a:lvl1pPr marL="0" lvl="0" indent="0" algn="ctr" rtl="0">
              <a:spcBef>
                <a:spcPts val="0"/>
              </a:spcBef>
              <a:spcAft>
                <a:spcPts val="0"/>
              </a:spcAft>
              <a:buNone/>
              <a:defRPr sz="1200" b="1">
                <a:solidFill>
                  <a:srgbClr val="34454E"/>
                </a:solidFill>
                <a:latin typeface="Lato"/>
                <a:ea typeface="Lato"/>
                <a:cs typeface="Lato"/>
                <a:sym typeface="Lato"/>
              </a:defRPr>
            </a:lvl1pPr>
            <a:lvl2pPr lvl="1" algn="ctr" rtl="0">
              <a:buNone/>
              <a:defRPr b="1">
                <a:solidFill>
                  <a:srgbClr val="34454E"/>
                </a:solidFill>
                <a:latin typeface="Lato"/>
                <a:ea typeface="Lato"/>
                <a:cs typeface="Lato"/>
                <a:sym typeface="Lato"/>
              </a:defRPr>
            </a:lvl2pPr>
            <a:lvl3pPr lvl="2" algn="ctr" rtl="0">
              <a:buNone/>
              <a:defRPr b="1">
                <a:solidFill>
                  <a:srgbClr val="34454E"/>
                </a:solidFill>
                <a:latin typeface="Lato"/>
                <a:ea typeface="Lato"/>
                <a:cs typeface="Lato"/>
                <a:sym typeface="Lato"/>
              </a:defRPr>
            </a:lvl3pPr>
            <a:lvl4pPr lvl="3" algn="ctr" rtl="0">
              <a:buNone/>
              <a:defRPr b="1">
                <a:solidFill>
                  <a:srgbClr val="34454E"/>
                </a:solidFill>
                <a:latin typeface="Lato"/>
                <a:ea typeface="Lato"/>
                <a:cs typeface="Lato"/>
                <a:sym typeface="Lato"/>
              </a:defRPr>
            </a:lvl4pPr>
            <a:lvl5pPr lvl="4" algn="ctr" rtl="0">
              <a:buNone/>
              <a:defRPr b="1">
                <a:solidFill>
                  <a:srgbClr val="34454E"/>
                </a:solidFill>
                <a:latin typeface="Lato"/>
                <a:ea typeface="Lato"/>
                <a:cs typeface="Lato"/>
                <a:sym typeface="Lato"/>
              </a:defRPr>
            </a:lvl5pPr>
            <a:lvl6pPr lvl="5" algn="ctr" rtl="0">
              <a:buNone/>
              <a:defRPr b="1">
                <a:solidFill>
                  <a:srgbClr val="34454E"/>
                </a:solidFill>
                <a:latin typeface="Lato"/>
                <a:ea typeface="Lato"/>
                <a:cs typeface="Lato"/>
                <a:sym typeface="Lato"/>
              </a:defRPr>
            </a:lvl6pPr>
            <a:lvl7pPr lvl="6" algn="ctr" rtl="0">
              <a:buNone/>
              <a:defRPr b="1">
                <a:solidFill>
                  <a:srgbClr val="34454E"/>
                </a:solidFill>
                <a:latin typeface="Lato"/>
                <a:ea typeface="Lato"/>
                <a:cs typeface="Lato"/>
                <a:sym typeface="Lato"/>
              </a:defRPr>
            </a:lvl7pPr>
            <a:lvl8pPr lvl="7" algn="ctr" rtl="0">
              <a:buNone/>
              <a:defRPr b="1">
                <a:solidFill>
                  <a:srgbClr val="34454E"/>
                </a:solidFill>
                <a:latin typeface="Lato"/>
                <a:ea typeface="Lato"/>
                <a:cs typeface="Lato"/>
                <a:sym typeface="Lato"/>
              </a:defRPr>
            </a:lvl8pPr>
            <a:lvl9pPr lvl="8" algn="ctr" rtl="0">
              <a:buNone/>
              <a:defRPr b="1">
                <a:solidFill>
                  <a:srgbClr val="34454E"/>
                </a:solidFill>
                <a:latin typeface="Lato"/>
                <a:ea typeface="Lato"/>
                <a:cs typeface="Lato"/>
                <a:sym typeface="Lato"/>
              </a:defRPr>
            </a:lvl9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White">
  <p:cSld name="BLANK_2">
    <p:spTree>
      <p:nvGrpSpPr>
        <p:cNvPr id="1" name="Shape 83"/>
        <p:cNvGrpSpPr/>
        <p:nvPr/>
      </p:nvGrpSpPr>
      <p:grpSpPr>
        <a:xfrm>
          <a:off x="0" y="0"/>
          <a:ext cx="0" cy="0"/>
          <a:chOff x="0" y="0"/>
          <a:chExt cx="0" cy="0"/>
        </a:xfrm>
      </p:grpSpPr>
      <p:sp>
        <p:nvSpPr>
          <p:cNvPr id="87" name="Google Shape;87;p13"/>
          <p:cNvSpPr txBox="1">
            <a:spLocks noGrp="1"/>
          </p:cNvSpPr>
          <p:nvPr>
            <p:ph type="sldNum" idx="12"/>
          </p:nvPr>
        </p:nvSpPr>
        <p:spPr>
          <a:xfrm>
            <a:off x="8308833" y="4631942"/>
            <a:ext cx="548700" cy="393600"/>
          </a:xfrm>
          <a:prstGeom prst="rect">
            <a:avLst/>
          </a:prstGeom>
        </p:spPr>
        <p:txBody>
          <a:bodyPr spcFirstLastPara="1" wrap="square" lIns="91425" tIns="91425" rIns="91425" bIns="91425" anchor="ctr" anchorCtr="0">
            <a:noAutofit/>
          </a:bodyPr>
          <a:lstStyle>
            <a:lvl1pPr lvl="0" algn="ctr" rtl="0">
              <a:buNone/>
              <a:defRPr b="1">
                <a:solidFill>
                  <a:srgbClr val="FFFFFF"/>
                </a:solidFill>
                <a:latin typeface="Lato"/>
                <a:ea typeface="Lato"/>
                <a:cs typeface="Lato"/>
                <a:sym typeface="Lato"/>
              </a:defRPr>
            </a:lvl1pPr>
            <a:lvl2pPr lvl="1" algn="ctr" rtl="0">
              <a:buNone/>
              <a:defRPr b="1">
                <a:solidFill>
                  <a:srgbClr val="FFFFFF"/>
                </a:solidFill>
                <a:latin typeface="Lato"/>
                <a:ea typeface="Lato"/>
                <a:cs typeface="Lato"/>
                <a:sym typeface="Lato"/>
              </a:defRPr>
            </a:lvl2pPr>
            <a:lvl3pPr lvl="2" algn="ctr" rtl="0">
              <a:buNone/>
              <a:defRPr b="1">
                <a:solidFill>
                  <a:srgbClr val="FFFFFF"/>
                </a:solidFill>
                <a:latin typeface="Lato"/>
                <a:ea typeface="Lato"/>
                <a:cs typeface="Lato"/>
                <a:sym typeface="Lato"/>
              </a:defRPr>
            </a:lvl3pPr>
            <a:lvl4pPr lvl="3" algn="ctr" rtl="0">
              <a:buNone/>
              <a:defRPr b="1">
                <a:solidFill>
                  <a:srgbClr val="FFFFFF"/>
                </a:solidFill>
                <a:latin typeface="Lato"/>
                <a:ea typeface="Lato"/>
                <a:cs typeface="Lato"/>
                <a:sym typeface="Lato"/>
              </a:defRPr>
            </a:lvl4pPr>
            <a:lvl5pPr lvl="4" algn="ctr" rtl="0">
              <a:buNone/>
              <a:defRPr b="1">
                <a:solidFill>
                  <a:srgbClr val="FFFFFF"/>
                </a:solidFill>
                <a:latin typeface="Lato"/>
                <a:ea typeface="Lato"/>
                <a:cs typeface="Lato"/>
                <a:sym typeface="Lato"/>
              </a:defRPr>
            </a:lvl5pPr>
            <a:lvl6pPr lvl="5" algn="ctr" rtl="0">
              <a:buNone/>
              <a:defRPr b="1">
                <a:solidFill>
                  <a:srgbClr val="FFFFFF"/>
                </a:solidFill>
                <a:latin typeface="Lato"/>
                <a:ea typeface="Lato"/>
                <a:cs typeface="Lato"/>
                <a:sym typeface="Lato"/>
              </a:defRPr>
            </a:lvl6pPr>
            <a:lvl7pPr lvl="6" algn="ctr" rtl="0">
              <a:buNone/>
              <a:defRPr b="1">
                <a:solidFill>
                  <a:srgbClr val="FFFFFF"/>
                </a:solidFill>
                <a:latin typeface="Lato"/>
                <a:ea typeface="Lato"/>
                <a:cs typeface="Lato"/>
                <a:sym typeface="Lato"/>
              </a:defRPr>
            </a:lvl7pPr>
            <a:lvl8pPr lvl="7" algn="ctr" rtl="0">
              <a:buNone/>
              <a:defRPr b="1">
                <a:solidFill>
                  <a:srgbClr val="FFFFFF"/>
                </a:solidFill>
                <a:latin typeface="Lato"/>
                <a:ea typeface="Lato"/>
                <a:cs typeface="Lato"/>
                <a:sym typeface="Lato"/>
              </a:defRPr>
            </a:lvl8pPr>
            <a:lvl9pPr lvl="8" algn="ctr" rtl="0">
              <a:buNone/>
              <a:defRPr b="1">
                <a:solidFill>
                  <a:srgbClr val="FFFFFF"/>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dirty="0"/>
          </a:p>
        </p:txBody>
      </p:sp>
      <p:sp>
        <p:nvSpPr>
          <p:cNvPr id="3" name="Google Shape;43;p7">
            <a:extLst>
              <a:ext uri="{FF2B5EF4-FFF2-40B4-BE49-F238E27FC236}">
                <a16:creationId xmlns:a16="http://schemas.microsoft.com/office/drawing/2014/main" id="{6E661B0C-0AA3-4BC5-91BC-C3AE5F747447}"/>
              </a:ext>
            </a:extLst>
          </p:cNvPr>
          <p:cNvSpPr/>
          <p:nvPr userDrawn="1"/>
        </p:nvSpPr>
        <p:spPr>
          <a:xfrm>
            <a:off x="8377383" y="4613942"/>
            <a:ext cx="411600" cy="411600"/>
          </a:xfrm>
          <a:prstGeom prst="ellipse">
            <a:avLst/>
          </a:prstGeom>
          <a:solidFill>
            <a:srgbClr val="703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sz="1200" b="1" smtClean="0">
                <a:solidFill>
                  <a:schemeClr val="bg1">
                    <a:lumMod val="95000"/>
                  </a:schemeClr>
                </a:solidFill>
                <a:latin typeface="Lato" panose="020B0604020202020204" charset="0"/>
              </a:rPr>
              <a:pPr marL="0" lvl="0" indent="0" algn="l" rtl="0">
                <a:spcBef>
                  <a:spcPts val="0"/>
                </a:spcBef>
                <a:spcAft>
                  <a:spcPts val="0"/>
                </a:spcAft>
                <a:buNone/>
              </a:pPr>
              <a:t>‹#›</a:t>
            </a:fld>
            <a:endParaRPr sz="1200" b="1" dirty="0">
              <a:solidFill>
                <a:schemeClr val="bg1">
                  <a:lumMod val="95000"/>
                </a:schemeClr>
              </a:solidFill>
              <a:latin typeface="Lato" panose="020B060402020202020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alf Blank Purple">
  <p:cSld name="Half Blank Purple">
    <p:spTree>
      <p:nvGrpSpPr>
        <p:cNvPr id="1" name="Shape 48"/>
        <p:cNvGrpSpPr/>
        <p:nvPr/>
      </p:nvGrpSpPr>
      <p:grpSpPr>
        <a:xfrm>
          <a:off x="0" y="0"/>
          <a:ext cx="0" cy="0"/>
          <a:chOff x="0" y="0"/>
          <a:chExt cx="0" cy="0"/>
        </a:xfrm>
      </p:grpSpPr>
      <p:sp>
        <p:nvSpPr>
          <p:cNvPr id="49" name="Google Shape;49;p8"/>
          <p:cNvSpPr/>
          <p:nvPr/>
        </p:nvSpPr>
        <p:spPr>
          <a:xfrm>
            <a:off x="0" y="0"/>
            <a:ext cx="3657600" cy="5143500"/>
          </a:xfrm>
          <a:prstGeom prst="rect">
            <a:avLst/>
          </a:prstGeom>
          <a:solidFill>
            <a:srgbClr val="703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txBox="1">
            <a:spLocks noGrp="1"/>
          </p:cNvSpPr>
          <p:nvPr>
            <p:ph type="subTitle" idx="1"/>
          </p:nvPr>
        </p:nvSpPr>
        <p:spPr>
          <a:xfrm>
            <a:off x="565200" y="626500"/>
            <a:ext cx="2926200" cy="454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b="1">
                <a:solidFill>
                  <a:srgbClr val="FFB74E"/>
                </a:solidFill>
                <a:latin typeface="Lato"/>
                <a:ea typeface="Lato"/>
                <a:cs typeface="Lato"/>
                <a:sym typeface="Lato"/>
              </a:defRPr>
            </a:lvl1pPr>
            <a:lvl2pPr lvl="1" rtl="0">
              <a:spcBef>
                <a:spcPts val="1600"/>
              </a:spcBef>
              <a:spcAft>
                <a:spcPts val="0"/>
              </a:spcAft>
              <a:buNone/>
              <a:defRPr sz="1600" b="1">
                <a:solidFill>
                  <a:srgbClr val="FFB74E"/>
                </a:solidFill>
                <a:latin typeface="Lato"/>
                <a:ea typeface="Lato"/>
                <a:cs typeface="Lato"/>
                <a:sym typeface="Lato"/>
              </a:defRPr>
            </a:lvl2pPr>
            <a:lvl3pPr lvl="2" rtl="0">
              <a:spcBef>
                <a:spcPts val="1600"/>
              </a:spcBef>
              <a:spcAft>
                <a:spcPts val="0"/>
              </a:spcAft>
              <a:buNone/>
              <a:defRPr sz="1600" b="1">
                <a:solidFill>
                  <a:srgbClr val="FFB74E"/>
                </a:solidFill>
                <a:latin typeface="Lato"/>
                <a:ea typeface="Lato"/>
                <a:cs typeface="Lato"/>
                <a:sym typeface="Lato"/>
              </a:defRPr>
            </a:lvl3pPr>
            <a:lvl4pPr lvl="3" rtl="0">
              <a:spcBef>
                <a:spcPts val="1600"/>
              </a:spcBef>
              <a:spcAft>
                <a:spcPts val="0"/>
              </a:spcAft>
              <a:buNone/>
              <a:defRPr sz="1600" b="1">
                <a:solidFill>
                  <a:srgbClr val="FFB74E"/>
                </a:solidFill>
                <a:latin typeface="Lato"/>
                <a:ea typeface="Lato"/>
                <a:cs typeface="Lato"/>
                <a:sym typeface="Lato"/>
              </a:defRPr>
            </a:lvl4pPr>
            <a:lvl5pPr lvl="4" rtl="0">
              <a:spcBef>
                <a:spcPts val="1600"/>
              </a:spcBef>
              <a:spcAft>
                <a:spcPts val="0"/>
              </a:spcAft>
              <a:buNone/>
              <a:defRPr sz="1600" b="1">
                <a:solidFill>
                  <a:srgbClr val="FFB74E"/>
                </a:solidFill>
                <a:latin typeface="Lato"/>
                <a:ea typeface="Lato"/>
                <a:cs typeface="Lato"/>
                <a:sym typeface="Lato"/>
              </a:defRPr>
            </a:lvl5pPr>
            <a:lvl6pPr lvl="5" rtl="0">
              <a:spcBef>
                <a:spcPts val="1600"/>
              </a:spcBef>
              <a:spcAft>
                <a:spcPts val="0"/>
              </a:spcAft>
              <a:buNone/>
              <a:defRPr sz="1600" b="1">
                <a:solidFill>
                  <a:srgbClr val="FFB74E"/>
                </a:solidFill>
                <a:latin typeface="Lato"/>
                <a:ea typeface="Lato"/>
                <a:cs typeface="Lato"/>
                <a:sym typeface="Lato"/>
              </a:defRPr>
            </a:lvl6pPr>
            <a:lvl7pPr lvl="6" rtl="0">
              <a:spcBef>
                <a:spcPts val="1600"/>
              </a:spcBef>
              <a:spcAft>
                <a:spcPts val="0"/>
              </a:spcAft>
              <a:buNone/>
              <a:defRPr sz="1600" b="1">
                <a:solidFill>
                  <a:srgbClr val="FFB74E"/>
                </a:solidFill>
                <a:latin typeface="Lato"/>
                <a:ea typeface="Lato"/>
                <a:cs typeface="Lato"/>
                <a:sym typeface="Lato"/>
              </a:defRPr>
            </a:lvl7pPr>
            <a:lvl8pPr lvl="7" rtl="0">
              <a:spcBef>
                <a:spcPts val="1600"/>
              </a:spcBef>
              <a:spcAft>
                <a:spcPts val="0"/>
              </a:spcAft>
              <a:buNone/>
              <a:defRPr sz="1600" b="1">
                <a:solidFill>
                  <a:srgbClr val="FFB74E"/>
                </a:solidFill>
                <a:latin typeface="Lato"/>
                <a:ea typeface="Lato"/>
                <a:cs typeface="Lato"/>
                <a:sym typeface="Lato"/>
              </a:defRPr>
            </a:lvl8pPr>
            <a:lvl9pPr lvl="8" rtl="0">
              <a:spcBef>
                <a:spcPts val="1600"/>
              </a:spcBef>
              <a:spcAft>
                <a:spcPts val="1600"/>
              </a:spcAft>
              <a:buNone/>
              <a:defRPr sz="1600" b="1">
                <a:solidFill>
                  <a:srgbClr val="FFB74E"/>
                </a:solidFill>
                <a:latin typeface="Lato"/>
                <a:ea typeface="Lato"/>
                <a:cs typeface="Lato"/>
                <a:sym typeface="Lato"/>
              </a:defRPr>
            </a:lvl9pPr>
          </a:lstStyle>
          <a:p>
            <a:endParaRPr/>
          </a:p>
        </p:txBody>
      </p:sp>
      <p:sp>
        <p:nvSpPr>
          <p:cNvPr id="52" name="Google Shape;52;p8"/>
          <p:cNvSpPr txBox="1">
            <a:spLocks noGrp="1"/>
          </p:cNvSpPr>
          <p:nvPr>
            <p:ph type="title"/>
          </p:nvPr>
        </p:nvSpPr>
        <p:spPr>
          <a:xfrm>
            <a:off x="565200" y="1081000"/>
            <a:ext cx="2926200" cy="1746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FFFFFF"/>
                </a:solidFill>
                <a:latin typeface="Century Gothic"/>
                <a:ea typeface="Century Gothic"/>
                <a:cs typeface="Century Gothic"/>
                <a:sym typeface="Century Gothic"/>
              </a:defRPr>
            </a:lvl1pPr>
            <a:lvl2pPr lvl="1" rtl="0">
              <a:spcBef>
                <a:spcPts val="0"/>
              </a:spcBef>
              <a:spcAft>
                <a:spcPts val="0"/>
              </a:spcAft>
              <a:buNone/>
              <a:defRPr sz="2400" b="1">
                <a:solidFill>
                  <a:srgbClr val="FFFFFF"/>
                </a:solidFill>
                <a:latin typeface="Century Gothic"/>
                <a:ea typeface="Century Gothic"/>
                <a:cs typeface="Century Gothic"/>
                <a:sym typeface="Century Gothic"/>
              </a:defRPr>
            </a:lvl2pPr>
            <a:lvl3pPr lvl="2" rtl="0">
              <a:spcBef>
                <a:spcPts val="0"/>
              </a:spcBef>
              <a:spcAft>
                <a:spcPts val="0"/>
              </a:spcAft>
              <a:buNone/>
              <a:defRPr sz="2400" b="1">
                <a:solidFill>
                  <a:srgbClr val="FFFFFF"/>
                </a:solidFill>
                <a:latin typeface="Century Gothic"/>
                <a:ea typeface="Century Gothic"/>
                <a:cs typeface="Century Gothic"/>
                <a:sym typeface="Century Gothic"/>
              </a:defRPr>
            </a:lvl3pPr>
            <a:lvl4pPr lvl="3" rtl="0">
              <a:spcBef>
                <a:spcPts val="0"/>
              </a:spcBef>
              <a:spcAft>
                <a:spcPts val="0"/>
              </a:spcAft>
              <a:buNone/>
              <a:defRPr sz="2400" b="1">
                <a:solidFill>
                  <a:srgbClr val="FFFFFF"/>
                </a:solidFill>
                <a:latin typeface="Century Gothic"/>
                <a:ea typeface="Century Gothic"/>
                <a:cs typeface="Century Gothic"/>
                <a:sym typeface="Century Gothic"/>
              </a:defRPr>
            </a:lvl4pPr>
            <a:lvl5pPr lvl="4" rtl="0">
              <a:spcBef>
                <a:spcPts val="0"/>
              </a:spcBef>
              <a:spcAft>
                <a:spcPts val="0"/>
              </a:spcAft>
              <a:buNone/>
              <a:defRPr sz="2400" b="1">
                <a:solidFill>
                  <a:srgbClr val="FFFFFF"/>
                </a:solidFill>
                <a:latin typeface="Century Gothic"/>
                <a:ea typeface="Century Gothic"/>
                <a:cs typeface="Century Gothic"/>
                <a:sym typeface="Century Gothic"/>
              </a:defRPr>
            </a:lvl5pPr>
            <a:lvl6pPr lvl="5" rtl="0">
              <a:spcBef>
                <a:spcPts val="0"/>
              </a:spcBef>
              <a:spcAft>
                <a:spcPts val="0"/>
              </a:spcAft>
              <a:buNone/>
              <a:defRPr sz="2400" b="1">
                <a:solidFill>
                  <a:srgbClr val="FFFFFF"/>
                </a:solidFill>
                <a:latin typeface="Century Gothic"/>
                <a:ea typeface="Century Gothic"/>
                <a:cs typeface="Century Gothic"/>
                <a:sym typeface="Century Gothic"/>
              </a:defRPr>
            </a:lvl6pPr>
            <a:lvl7pPr lvl="6" rtl="0">
              <a:spcBef>
                <a:spcPts val="0"/>
              </a:spcBef>
              <a:spcAft>
                <a:spcPts val="0"/>
              </a:spcAft>
              <a:buNone/>
              <a:defRPr sz="2400" b="1">
                <a:solidFill>
                  <a:srgbClr val="FFFFFF"/>
                </a:solidFill>
                <a:latin typeface="Century Gothic"/>
                <a:ea typeface="Century Gothic"/>
                <a:cs typeface="Century Gothic"/>
                <a:sym typeface="Century Gothic"/>
              </a:defRPr>
            </a:lvl7pPr>
            <a:lvl8pPr lvl="7" rtl="0">
              <a:spcBef>
                <a:spcPts val="0"/>
              </a:spcBef>
              <a:spcAft>
                <a:spcPts val="0"/>
              </a:spcAft>
              <a:buNone/>
              <a:defRPr sz="2400" b="1">
                <a:solidFill>
                  <a:srgbClr val="FFFFFF"/>
                </a:solidFill>
                <a:latin typeface="Century Gothic"/>
                <a:ea typeface="Century Gothic"/>
                <a:cs typeface="Century Gothic"/>
                <a:sym typeface="Century Gothic"/>
              </a:defRPr>
            </a:lvl8pPr>
            <a:lvl9pPr lvl="8" rtl="0">
              <a:spcBef>
                <a:spcPts val="0"/>
              </a:spcBef>
              <a:spcAft>
                <a:spcPts val="0"/>
              </a:spcAft>
              <a:buNone/>
              <a:defRPr sz="2400" b="1">
                <a:solidFill>
                  <a:srgbClr val="FFFFFF"/>
                </a:solidFill>
                <a:latin typeface="Century Gothic"/>
                <a:ea typeface="Century Gothic"/>
                <a:cs typeface="Century Gothic"/>
                <a:sym typeface="Century Gothic"/>
              </a:defRPr>
            </a:lvl9pPr>
          </a:lstStyle>
          <a:p>
            <a:endParaRPr/>
          </a:p>
        </p:txBody>
      </p:sp>
      <p:sp>
        <p:nvSpPr>
          <p:cNvPr id="53" name="Google Shape;53;p8"/>
          <p:cNvSpPr txBox="1">
            <a:spLocks noGrp="1"/>
          </p:cNvSpPr>
          <p:nvPr>
            <p:ph type="body" idx="2"/>
          </p:nvPr>
        </p:nvSpPr>
        <p:spPr>
          <a:xfrm>
            <a:off x="565200" y="2571750"/>
            <a:ext cx="2926200" cy="1097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Font typeface="Lato"/>
              <a:buChar char="●"/>
              <a:defRPr sz="1400">
                <a:solidFill>
                  <a:srgbClr val="FFFFFF"/>
                </a:solidFill>
                <a:latin typeface="Lato"/>
                <a:ea typeface="Lato"/>
                <a:cs typeface="Lato"/>
                <a:sym typeface="Lato"/>
              </a:defRPr>
            </a:lvl1pPr>
            <a:lvl2pPr marL="914400" lvl="1" indent="-317500" rtl="0">
              <a:spcBef>
                <a:spcPts val="1600"/>
              </a:spcBef>
              <a:spcAft>
                <a:spcPts val="0"/>
              </a:spcAft>
              <a:buClr>
                <a:srgbClr val="FFFFFF"/>
              </a:buClr>
              <a:buSzPts val="1400"/>
              <a:buFont typeface="Lato"/>
              <a:buChar char="○"/>
              <a:defRPr>
                <a:solidFill>
                  <a:srgbClr val="FFFFFF"/>
                </a:solidFill>
                <a:latin typeface="Lato"/>
                <a:ea typeface="Lato"/>
                <a:cs typeface="Lato"/>
                <a:sym typeface="Lato"/>
              </a:defRPr>
            </a:lvl2pPr>
            <a:lvl3pPr marL="1371600" lvl="2" indent="-317500" rtl="0">
              <a:spcBef>
                <a:spcPts val="1600"/>
              </a:spcBef>
              <a:spcAft>
                <a:spcPts val="0"/>
              </a:spcAft>
              <a:buClr>
                <a:srgbClr val="FFFFFF"/>
              </a:buClr>
              <a:buSzPts val="1400"/>
              <a:buFont typeface="Lato"/>
              <a:buChar char="■"/>
              <a:defRPr>
                <a:solidFill>
                  <a:srgbClr val="FFFFFF"/>
                </a:solidFill>
                <a:latin typeface="Lato"/>
                <a:ea typeface="Lato"/>
                <a:cs typeface="Lato"/>
                <a:sym typeface="Lato"/>
              </a:defRPr>
            </a:lvl3pPr>
            <a:lvl4pPr marL="1828800" lvl="3" indent="-317500" rtl="0">
              <a:spcBef>
                <a:spcPts val="1600"/>
              </a:spcBef>
              <a:spcAft>
                <a:spcPts val="0"/>
              </a:spcAft>
              <a:buClr>
                <a:srgbClr val="FFFFFF"/>
              </a:buClr>
              <a:buSzPts val="1400"/>
              <a:buFont typeface="Lato"/>
              <a:buChar char="●"/>
              <a:defRPr>
                <a:solidFill>
                  <a:srgbClr val="FFFFFF"/>
                </a:solidFill>
                <a:latin typeface="Lato"/>
                <a:ea typeface="Lato"/>
                <a:cs typeface="Lato"/>
                <a:sym typeface="Lato"/>
              </a:defRPr>
            </a:lvl4pPr>
            <a:lvl5pPr marL="2286000" lvl="4" indent="-317500" rtl="0">
              <a:spcBef>
                <a:spcPts val="1600"/>
              </a:spcBef>
              <a:spcAft>
                <a:spcPts val="0"/>
              </a:spcAft>
              <a:buClr>
                <a:srgbClr val="FFFFFF"/>
              </a:buClr>
              <a:buSzPts val="1400"/>
              <a:buFont typeface="Lato"/>
              <a:buChar char="○"/>
              <a:defRPr>
                <a:solidFill>
                  <a:srgbClr val="FFFFFF"/>
                </a:solidFill>
                <a:latin typeface="Lato"/>
                <a:ea typeface="Lato"/>
                <a:cs typeface="Lato"/>
                <a:sym typeface="Lato"/>
              </a:defRPr>
            </a:lvl5pPr>
            <a:lvl6pPr marL="2743200" lvl="5" indent="-317500" rtl="0">
              <a:spcBef>
                <a:spcPts val="1600"/>
              </a:spcBef>
              <a:spcAft>
                <a:spcPts val="0"/>
              </a:spcAft>
              <a:buClr>
                <a:srgbClr val="FFFFFF"/>
              </a:buClr>
              <a:buSzPts val="1400"/>
              <a:buFont typeface="Lato"/>
              <a:buChar char="■"/>
              <a:defRPr>
                <a:solidFill>
                  <a:srgbClr val="FFFFFF"/>
                </a:solidFill>
                <a:latin typeface="Lato"/>
                <a:ea typeface="Lato"/>
                <a:cs typeface="Lato"/>
                <a:sym typeface="Lato"/>
              </a:defRPr>
            </a:lvl6pPr>
            <a:lvl7pPr marL="3200400" lvl="6" indent="-317500" rtl="0">
              <a:spcBef>
                <a:spcPts val="1600"/>
              </a:spcBef>
              <a:spcAft>
                <a:spcPts val="0"/>
              </a:spcAft>
              <a:buClr>
                <a:srgbClr val="FFFFFF"/>
              </a:buClr>
              <a:buSzPts val="1400"/>
              <a:buFont typeface="Lato"/>
              <a:buChar char="●"/>
              <a:defRPr>
                <a:solidFill>
                  <a:srgbClr val="FFFFFF"/>
                </a:solidFill>
                <a:latin typeface="Lato"/>
                <a:ea typeface="Lato"/>
                <a:cs typeface="Lato"/>
                <a:sym typeface="Lato"/>
              </a:defRPr>
            </a:lvl7pPr>
            <a:lvl8pPr marL="3657600" lvl="7" indent="-317500" rtl="0">
              <a:spcBef>
                <a:spcPts val="1600"/>
              </a:spcBef>
              <a:spcAft>
                <a:spcPts val="0"/>
              </a:spcAft>
              <a:buClr>
                <a:srgbClr val="FFFFFF"/>
              </a:buClr>
              <a:buSzPts val="1400"/>
              <a:buFont typeface="Lato"/>
              <a:buChar char="○"/>
              <a:defRPr>
                <a:solidFill>
                  <a:srgbClr val="FFFFFF"/>
                </a:solidFill>
                <a:latin typeface="Lato"/>
                <a:ea typeface="Lato"/>
                <a:cs typeface="Lato"/>
                <a:sym typeface="Lato"/>
              </a:defRPr>
            </a:lvl8pPr>
            <a:lvl9pPr marL="4114800" lvl="8" indent="-317500" rtl="0">
              <a:spcBef>
                <a:spcPts val="1600"/>
              </a:spcBef>
              <a:spcAft>
                <a:spcPts val="1600"/>
              </a:spcAft>
              <a:buClr>
                <a:srgbClr val="FFFFFF"/>
              </a:buClr>
              <a:buSzPts val="1400"/>
              <a:buFont typeface="Lato"/>
              <a:buChar char="■"/>
              <a:defRPr>
                <a:solidFill>
                  <a:srgbClr val="FFFFFF"/>
                </a:solidFill>
                <a:latin typeface="Lato"/>
                <a:ea typeface="Lato"/>
                <a:cs typeface="Lato"/>
                <a:sym typeface="Lato"/>
              </a:defRPr>
            </a:lvl9pPr>
          </a:lstStyle>
          <a:p>
            <a:endParaRPr/>
          </a:p>
        </p:txBody>
      </p:sp>
      <p:sp>
        <p:nvSpPr>
          <p:cNvPr id="57" name="Google Shape;57;p8"/>
          <p:cNvSpPr txBox="1">
            <a:spLocks noGrp="1"/>
          </p:cNvSpPr>
          <p:nvPr>
            <p:ph type="sldNum" idx="12"/>
          </p:nvPr>
        </p:nvSpPr>
        <p:spPr>
          <a:xfrm>
            <a:off x="8308833" y="4631942"/>
            <a:ext cx="548700" cy="393600"/>
          </a:xfrm>
          <a:prstGeom prst="rect">
            <a:avLst/>
          </a:prstGeom>
        </p:spPr>
        <p:txBody>
          <a:bodyPr spcFirstLastPara="1" wrap="square" lIns="91425" tIns="91425" rIns="91425" bIns="91425" anchor="ctr" anchorCtr="0">
            <a:noAutofit/>
          </a:bodyPr>
          <a:lstStyle>
            <a:lvl1pPr lvl="0" algn="ctr" rtl="0">
              <a:buNone/>
              <a:defRPr b="1">
                <a:solidFill>
                  <a:srgbClr val="FFFFFF"/>
                </a:solidFill>
                <a:latin typeface="Lato"/>
                <a:ea typeface="Lato"/>
                <a:cs typeface="Lato"/>
                <a:sym typeface="Lato"/>
              </a:defRPr>
            </a:lvl1pPr>
            <a:lvl2pPr lvl="1" algn="ctr" rtl="0">
              <a:buNone/>
              <a:defRPr b="1">
                <a:solidFill>
                  <a:srgbClr val="FFFFFF"/>
                </a:solidFill>
                <a:latin typeface="Lato"/>
                <a:ea typeface="Lato"/>
                <a:cs typeface="Lato"/>
                <a:sym typeface="Lato"/>
              </a:defRPr>
            </a:lvl2pPr>
            <a:lvl3pPr lvl="2" algn="ctr" rtl="0">
              <a:buNone/>
              <a:defRPr b="1">
                <a:solidFill>
                  <a:srgbClr val="FFFFFF"/>
                </a:solidFill>
                <a:latin typeface="Lato"/>
                <a:ea typeface="Lato"/>
                <a:cs typeface="Lato"/>
                <a:sym typeface="Lato"/>
              </a:defRPr>
            </a:lvl3pPr>
            <a:lvl4pPr lvl="3" algn="ctr" rtl="0">
              <a:buNone/>
              <a:defRPr b="1">
                <a:solidFill>
                  <a:srgbClr val="FFFFFF"/>
                </a:solidFill>
                <a:latin typeface="Lato"/>
                <a:ea typeface="Lato"/>
                <a:cs typeface="Lato"/>
                <a:sym typeface="Lato"/>
              </a:defRPr>
            </a:lvl4pPr>
            <a:lvl5pPr lvl="4" algn="ctr" rtl="0">
              <a:buNone/>
              <a:defRPr b="1">
                <a:solidFill>
                  <a:srgbClr val="FFFFFF"/>
                </a:solidFill>
                <a:latin typeface="Lato"/>
                <a:ea typeface="Lato"/>
                <a:cs typeface="Lato"/>
                <a:sym typeface="Lato"/>
              </a:defRPr>
            </a:lvl5pPr>
            <a:lvl6pPr lvl="5" algn="ctr" rtl="0">
              <a:buNone/>
              <a:defRPr b="1">
                <a:solidFill>
                  <a:srgbClr val="FFFFFF"/>
                </a:solidFill>
                <a:latin typeface="Lato"/>
                <a:ea typeface="Lato"/>
                <a:cs typeface="Lato"/>
                <a:sym typeface="Lato"/>
              </a:defRPr>
            </a:lvl6pPr>
            <a:lvl7pPr lvl="6" algn="ctr" rtl="0">
              <a:buNone/>
              <a:defRPr b="1">
                <a:solidFill>
                  <a:srgbClr val="FFFFFF"/>
                </a:solidFill>
                <a:latin typeface="Lato"/>
                <a:ea typeface="Lato"/>
                <a:cs typeface="Lato"/>
                <a:sym typeface="Lato"/>
              </a:defRPr>
            </a:lvl7pPr>
            <a:lvl8pPr lvl="7" algn="ctr" rtl="0">
              <a:buNone/>
              <a:defRPr b="1">
                <a:solidFill>
                  <a:srgbClr val="FFFFFF"/>
                </a:solidFill>
                <a:latin typeface="Lato"/>
                <a:ea typeface="Lato"/>
                <a:cs typeface="Lato"/>
                <a:sym typeface="Lato"/>
              </a:defRPr>
            </a:lvl8pPr>
            <a:lvl9pPr lvl="8" algn="ctr" rtl="0">
              <a:buNone/>
              <a:defRPr b="1">
                <a:solidFill>
                  <a:srgbClr val="FFFFFF"/>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sp>
        <p:nvSpPr>
          <p:cNvPr id="11" name="Google Shape;43;p7">
            <a:extLst>
              <a:ext uri="{FF2B5EF4-FFF2-40B4-BE49-F238E27FC236}">
                <a16:creationId xmlns:a16="http://schemas.microsoft.com/office/drawing/2014/main" id="{7D159BF5-EA91-49D3-A1FD-4B7A1D8E1C1F}"/>
              </a:ext>
            </a:extLst>
          </p:cNvPr>
          <p:cNvSpPr/>
          <p:nvPr userDrawn="1"/>
        </p:nvSpPr>
        <p:spPr>
          <a:xfrm>
            <a:off x="8377375" y="4621375"/>
            <a:ext cx="411600" cy="411600"/>
          </a:xfrm>
          <a:prstGeom prst="ellipse">
            <a:avLst/>
          </a:prstGeom>
          <a:solidFill>
            <a:srgbClr val="703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88797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alf Blank + Big Circle Empty" type="blank">
  <p:cSld name="Half Blank + Big Circle Empty">
    <p:bg>
      <p:bgPr>
        <a:solidFill>
          <a:srgbClr val="F1F2F2"/>
        </a:solidFill>
        <a:effectLst/>
      </p:bgPr>
    </p:bg>
    <p:spTree>
      <p:nvGrpSpPr>
        <p:cNvPr id="1" name="Shape 67"/>
        <p:cNvGrpSpPr/>
        <p:nvPr/>
      </p:nvGrpSpPr>
      <p:grpSpPr>
        <a:xfrm>
          <a:off x="0" y="0"/>
          <a:ext cx="0" cy="0"/>
          <a:chOff x="0" y="0"/>
          <a:chExt cx="0" cy="0"/>
        </a:xfrm>
      </p:grpSpPr>
      <p:sp>
        <p:nvSpPr>
          <p:cNvPr id="68" name="Google Shape;68;p10"/>
          <p:cNvSpPr/>
          <p:nvPr/>
        </p:nvSpPr>
        <p:spPr>
          <a:xfrm>
            <a:off x="2866225" y="-1268697"/>
            <a:ext cx="7680900" cy="7680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10"/>
          <p:cNvSpPr txBox="1">
            <a:spLocks noGrp="1"/>
          </p:cNvSpPr>
          <p:nvPr>
            <p:ph type="sldNum" idx="12"/>
          </p:nvPr>
        </p:nvSpPr>
        <p:spPr>
          <a:xfrm>
            <a:off x="8308833" y="4631942"/>
            <a:ext cx="548700" cy="393600"/>
          </a:xfrm>
          <a:prstGeom prst="rect">
            <a:avLst/>
          </a:prstGeom>
        </p:spPr>
        <p:txBody>
          <a:bodyPr spcFirstLastPara="1" wrap="square" lIns="91425" tIns="91425" rIns="91425" bIns="91425" anchor="ctr" anchorCtr="0">
            <a:noAutofit/>
          </a:bodyPr>
          <a:lstStyle>
            <a:lvl1pPr lvl="0" algn="ctr">
              <a:buNone/>
              <a:defRPr b="1">
                <a:solidFill>
                  <a:srgbClr val="FFFFFF"/>
                </a:solidFill>
                <a:latin typeface="Lato"/>
                <a:ea typeface="Lato"/>
                <a:cs typeface="Lato"/>
                <a:sym typeface="Lato"/>
              </a:defRPr>
            </a:lvl1pPr>
            <a:lvl2pPr lvl="1" algn="ctr">
              <a:buNone/>
              <a:defRPr b="1">
                <a:solidFill>
                  <a:srgbClr val="FFFFFF"/>
                </a:solidFill>
                <a:latin typeface="Lato"/>
                <a:ea typeface="Lato"/>
                <a:cs typeface="Lato"/>
                <a:sym typeface="Lato"/>
              </a:defRPr>
            </a:lvl2pPr>
            <a:lvl3pPr lvl="2" algn="ctr">
              <a:buNone/>
              <a:defRPr b="1">
                <a:solidFill>
                  <a:srgbClr val="FFFFFF"/>
                </a:solidFill>
                <a:latin typeface="Lato"/>
                <a:ea typeface="Lato"/>
                <a:cs typeface="Lato"/>
                <a:sym typeface="Lato"/>
              </a:defRPr>
            </a:lvl3pPr>
            <a:lvl4pPr lvl="3" algn="ctr">
              <a:buNone/>
              <a:defRPr b="1">
                <a:solidFill>
                  <a:srgbClr val="FFFFFF"/>
                </a:solidFill>
                <a:latin typeface="Lato"/>
                <a:ea typeface="Lato"/>
                <a:cs typeface="Lato"/>
                <a:sym typeface="Lato"/>
              </a:defRPr>
            </a:lvl4pPr>
            <a:lvl5pPr lvl="4" algn="ctr">
              <a:buNone/>
              <a:defRPr b="1">
                <a:solidFill>
                  <a:srgbClr val="FFFFFF"/>
                </a:solidFill>
                <a:latin typeface="Lato"/>
                <a:ea typeface="Lato"/>
                <a:cs typeface="Lato"/>
                <a:sym typeface="Lato"/>
              </a:defRPr>
            </a:lvl5pPr>
            <a:lvl6pPr lvl="5" algn="ctr">
              <a:buNone/>
              <a:defRPr b="1">
                <a:solidFill>
                  <a:srgbClr val="FFFFFF"/>
                </a:solidFill>
                <a:latin typeface="Lato"/>
                <a:ea typeface="Lato"/>
                <a:cs typeface="Lato"/>
                <a:sym typeface="Lato"/>
              </a:defRPr>
            </a:lvl6pPr>
            <a:lvl7pPr lvl="6" algn="ctr">
              <a:buNone/>
              <a:defRPr b="1">
                <a:solidFill>
                  <a:srgbClr val="FFFFFF"/>
                </a:solidFill>
                <a:latin typeface="Lato"/>
                <a:ea typeface="Lato"/>
                <a:cs typeface="Lato"/>
                <a:sym typeface="Lato"/>
              </a:defRPr>
            </a:lvl7pPr>
            <a:lvl8pPr lvl="7" algn="ctr">
              <a:buNone/>
              <a:defRPr b="1">
                <a:solidFill>
                  <a:srgbClr val="FFFFFF"/>
                </a:solidFill>
                <a:latin typeface="Lato"/>
                <a:ea typeface="Lato"/>
                <a:cs typeface="Lato"/>
                <a:sym typeface="Lato"/>
              </a:defRPr>
            </a:lvl8pPr>
            <a:lvl9pPr lvl="8" algn="ctr">
              <a:buNone/>
              <a:defRPr b="1">
                <a:solidFill>
                  <a:srgbClr val="FFFFFF"/>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dirty="0"/>
          </a:p>
        </p:txBody>
      </p:sp>
      <p:sp>
        <p:nvSpPr>
          <p:cNvPr id="4" name="Google Shape;43;p7">
            <a:extLst>
              <a:ext uri="{FF2B5EF4-FFF2-40B4-BE49-F238E27FC236}">
                <a16:creationId xmlns:a16="http://schemas.microsoft.com/office/drawing/2014/main" id="{FEE8BA1E-817B-4D2B-8D3F-082023D3F1C7}"/>
              </a:ext>
            </a:extLst>
          </p:cNvPr>
          <p:cNvSpPr/>
          <p:nvPr userDrawn="1"/>
        </p:nvSpPr>
        <p:spPr>
          <a:xfrm>
            <a:off x="8377374" y="4621375"/>
            <a:ext cx="417617" cy="411600"/>
          </a:xfrm>
          <a:prstGeom prst="ellipse">
            <a:avLst/>
          </a:prstGeom>
          <a:solidFill>
            <a:srgbClr val="703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sz="1200" b="1" smtClean="0">
                <a:solidFill>
                  <a:schemeClr val="bg1">
                    <a:lumMod val="95000"/>
                  </a:schemeClr>
                </a:solidFill>
                <a:latin typeface="Lato" panose="020B0604020202020204" charset="0"/>
              </a:rPr>
              <a:pPr marL="0" lvl="0" indent="0" algn="l" rtl="0">
                <a:spcBef>
                  <a:spcPts val="0"/>
                </a:spcBef>
                <a:spcAft>
                  <a:spcPts val="0"/>
                </a:spcAft>
                <a:buNone/>
              </a:pPr>
              <a:t>‹#›</a:t>
            </a:fld>
            <a:endParaRPr sz="1200" b="1" dirty="0">
              <a:solidFill>
                <a:schemeClr val="bg1">
                  <a:lumMod val="95000"/>
                </a:schemeClr>
              </a:solidFill>
              <a:latin typeface="Lato" panose="020B0604020202020204" charset="0"/>
            </a:endParaRPr>
          </a:p>
        </p:txBody>
      </p:sp>
    </p:spTree>
    <p:extLst>
      <p:ext uri="{BB962C8B-B14F-4D97-AF65-F5344CB8AC3E}">
        <p14:creationId xmlns:p14="http://schemas.microsoft.com/office/powerpoint/2010/main" val="1464837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5300" y="585300"/>
            <a:ext cx="7973400" cy="5853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3200"/>
              <a:buFont typeface="Helvetica Neue"/>
              <a:buNone/>
              <a:defRPr sz="3200">
                <a:latin typeface="Helvetica Neue"/>
                <a:ea typeface="Helvetica Neue"/>
                <a:cs typeface="Helvetica Neue"/>
                <a:sym typeface="Helvetica Neue"/>
              </a:defRPr>
            </a:lvl1pPr>
            <a:lvl2pPr lvl="1">
              <a:spcBef>
                <a:spcPts val="0"/>
              </a:spcBef>
              <a:spcAft>
                <a:spcPts val="0"/>
              </a:spcAft>
              <a:buSzPts val="3200"/>
              <a:buFont typeface="Helvetica Neue"/>
              <a:buNone/>
              <a:defRPr sz="3200">
                <a:latin typeface="Helvetica Neue"/>
                <a:ea typeface="Helvetica Neue"/>
                <a:cs typeface="Helvetica Neue"/>
                <a:sym typeface="Helvetica Neue"/>
              </a:defRPr>
            </a:lvl2pPr>
            <a:lvl3pPr lvl="2">
              <a:spcBef>
                <a:spcPts val="0"/>
              </a:spcBef>
              <a:spcAft>
                <a:spcPts val="0"/>
              </a:spcAft>
              <a:buSzPts val="3200"/>
              <a:buFont typeface="Helvetica Neue"/>
              <a:buNone/>
              <a:defRPr sz="3200">
                <a:latin typeface="Helvetica Neue"/>
                <a:ea typeface="Helvetica Neue"/>
                <a:cs typeface="Helvetica Neue"/>
                <a:sym typeface="Helvetica Neue"/>
              </a:defRPr>
            </a:lvl3pPr>
            <a:lvl4pPr lvl="3">
              <a:spcBef>
                <a:spcPts val="0"/>
              </a:spcBef>
              <a:spcAft>
                <a:spcPts val="0"/>
              </a:spcAft>
              <a:buSzPts val="3200"/>
              <a:buFont typeface="Helvetica Neue"/>
              <a:buNone/>
              <a:defRPr sz="3200">
                <a:latin typeface="Helvetica Neue"/>
                <a:ea typeface="Helvetica Neue"/>
                <a:cs typeface="Helvetica Neue"/>
                <a:sym typeface="Helvetica Neue"/>
              </a:defRPr>
            </a:lvl4pPr>
            <a:lvl5pPr lvl="4">
              <a:spcBef>
                <a:spcPts val="0"/>
              </a:spcBef>
              <a:spcAft>
                <a:spcPts val="0"/>
              </a:spcAft>
              <a:buSzPts val="3200"/>
              <a:buFont typeface="Helvetica Neue"/>
              <a:buNone/>
              <a:defRPr sz="3200">
                <a:latin typeface="Helvetica Neue"/>
                <a:ea typeface="Helvetica Neue"/>
                <a:cs typeface="Helvetica Neue"/>
                <a:sym typeface="Helvetica Neue"/>
              </a:defRPr>
            </a:lvl5pPr>
            <a:lvl6pPr lvl="5">
              <a:spcBef>
                <a:spcPts val="0"/>
              </a:spcBef>
              <a:spcAft>
                <a:spcPts val="0"/>
              </a:spcAft>
              <a:buSzPts val="3200"/>
              <a:buFont typeface="Helvetica Neue"/>
              <a:buNone/>
              <a:defRPr sz="3200">
                <a:latin typeface="Helvetica Neue"/>
                <a:ea typeface="Helvetica Neue"/>
                <a:cs typeface="Helvetica Neue"/>
                <a:sym typeface="Helvetica Neue"/>
              </a:defRPr>
            </a:lvl6pPr>
            <a:lvl7pPr lvl="6">
              <a:spcBef>
                <a:spcPts val="0"/>
              </a:spcBef>
              <a:spcAft>
                <a:spcPts val="0"/>
              </a:spcAft>
              <a:buSzPts val="3200"/>
              <a:buFont typeface="Helvetica Neue"/>
              <a:buNone/>
              <a:defRPr sz="3200">
                <a:latin typeface="Helvetica Neue"/>
                <a:ea typeface="Helvetica Neue"/>
                <a:cs typeface="Helvetica Neue"/>
                <a:sym typeface="Helvetica Neue"/>
              </a:defRPr>
            </a:lvl7pPr>
            <a:lvl8pPr lvl="7">
              <a:spcBef>
                <a:spcPts val="0"/>
              </a:spcBef>
              <a:spcAft>
                <a:spcPts val="0"/>
              </a:spcAft>
              <a:buSzPts val="3200"/>
              <a:buFont typeface="Helvetica Neue"/>
              <a:buNone/>
              <a:defRPr sz="3200">
                <a:latin typeface="Helvetica Neue"/>
                <a:ea typeface="Helvetica Neue"/>
                <a:cs typeface="Helvetica Neue"/>
                <a:sym typeface="Helvetica Neue"/>
              </a:defRPr>
            </a:lvl8pPr>
            <a:lvl9pPr lvl="8">
              <a:spcBef>
                <a:spcPts val="0"/>
              </a:spcBef>
              <a:spcAft>
                <a:spcPts val="0"/>
              </a:spcAft>
              <a:buSzPts val="3200"/>
              <a:buFont typeface="Helvetica Neue"/>
              <a:buNone/>
              <a:defRPr sz="3200">
                <a:latin typeface="Helvetica Neue"/>
                <a:ea typeface="Helvetica Neue"/>
                <a:cs typeface="Helvetica Neue"/>
                <a:sym typeface="Helvetica Neue"/>
              </a:defRPr>
            </a:lvl9pPr>
          </a:lstStyle>
          <a:p>
            <a:endParaRPr/>
          </a:p>
        </p:txBody>
      </p:sp>
      <p:sp>
        <p:nvSpPr>
          <p:cNvPr id="7" name="Google Shape;7;p1"/>
          <p:cNvSpPr txBox="1">
            <a:spLocks noGrp="1"/>
          </p:cNvSpPr>
          <p:nvPr>
            <p:ph type="body" idx="1"/>
          </p:nvPr>
        </p:nvSpPr>
        <p:spPr>
          <a:xfrm>
            <a:off x="585300" y="1323000"/>
            <a:ext cx="79734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a:lnSpc>
                <a:spcPct val="115000"/>
              </a:lnSpc>
              <a:spcBef>
                <a:spcPts val="1600"/>
              </a:spcBef>
              <a:spcAft>
                <a:spcPts val="0"/>
              </a:spcAft>
              <a:buSzPts val="1400"/>
              <a:buFont typeface="Helvetica Neue"/>
              <a:buChar char="○"/>
              <a:defRPr>
                <a:latin typeface="Helvetica Neue"/>
                <a:ea typeface="Helvetica Neue"/>
                <a:cs typeface="Helvetica Neue"/>
                <a:sym typeface="Helvetica Neue"/>
              </a:defRPr>
            </a:lvl2pPr>
            <a:lvl3pPr marL="1371600" lvl="2" indent="-317500">
              <a:lnSpc>
                <a:spcPct val="115000"/>
              </a:lnSpc>
              <a:spcBef>
                <a:spcPts val="1600"/>
              </a:spcBef>
              <a:spcAft>
                <a:spcPts val="0"/>
              </a:spcAft>
              <a:buSzPts val="1400"/>
              <a:buFont typeface="Helvetica Neue"/>
              <a:buChar char="■"/>
              <a:defRPr>
                <a:latin typeface="Helvetica Neue"/>
                <a:ea typeface="Helvetica Neue"/>
                <a:cs typeface="Helvetica Neue"/>
                <a:sym typeface="Helvetica Neue"/>
              </a:defRPr>
            </a:lvl3pPr>
            <a:lvl4pPr marL="1828800" lvl="3" indent="-317500">
              <a:lnSpc>
                <a:spcPct val="115000"/>
              </a:lnSpc>
              <a:spcBef>
                <a:spcPts val="1600"/>
              </a:spcBef>
              <a:spcAft>
                <a:spcPts val="0"/>
              </a:spcAft>
              <a:buSzPts val="1400"/>
              <a:buFont typeface="Helvetica Neue"/>
              <a:buChar char="●"/>
              <a:defRPr>
                <a:latin typeface="Helvetica Neue"/>
                <a:ea typeface="Helvetica Neue"/>
                <a:cs typeface="Helvetica Neue"/>
                <a:sym typeface="Helvetica Neue"/>
              </a:defRPr>
            </a:lvl4pPr>
            <a:lvl5pPr marL="2286000" lvl="4" indent="-317500">
              <a:lnSpc>
                <a:spcPct val="115000"/>
              </a:lnSpc>
              <a:spcBef>
                <a:spcPts val="1600"/>
              </a:spcBef>
              <a:spcAft>
                <a:spcPts val="0"/>
              </a:spcAft>
              <a:buSzPts val="1400"/>
              <a:buFont typeface="Helvetica Neue"/>
              <a:buChar char="○"/>
              <a:defRPr>
                <a:latin typeface="Helvetica Neue"/>
                <a:ea typeface="Helvetica Neue"/>
                <a:cs typeface="Helvetica Neue"/>
                <a:sym typeface="Helvetica Neue"/>
              </a:defRPr>
            </a:lvl5pPr>
            <a:lvl6pPr marL="2743200" lvl="5" indent="-317500">
              <a:lnSpc>
                <a:spcPct val="115000"/>
              </a:lnSpc>
              <a:spcBef>
                <a:spcPts val="1600"/>
              </a:spcBef>
              <a:spcAft>
                <a:spcPts val="0"/>
              </a:spcAft>
              <a:buSzPts val="1400"/>
              <a:buFont typeface="Helvetica Neue"/>
              <a:buChar char="■"/>
              <a:defRPr>
                <a:latin typeface="Helvetica Neue"/>
                <a:ea typeface="Helvetica Neue"/>
                <a:cs typeface="Helvetica Neue"/>
                <a:sym typeface="Helvetica Neue"/>
              </a:defRPr>
            </a:lvl6pPr>
            <a:lvl7pPr marL="3200400" lvl="6" indent="-317500">
              <a:lnSpc>
                <a:spcPct val="115000"/>
              </a:lnSpc>
              <a:spcBef>
                <a:spcPts val="1600"/>
              </a:spcBef>
              <a:spcAft>
                <a:spcPts val="0"/>
              </a:spcAft>
              <a:buSzPts val="1400"/>
              <a:buFont typeface="Helvetica Neue"/>
              <a:buChar char="●"/>
              <a:defRPr>
                <a:latin typeface="Helvetica Neue"/>
                <a:ea typeface="Helvetica Neue"/>
                <a:cs typeface="Helvetica Neue"/>
                <a:sym typeface="Helvetica Neue"/>
              </a:defRPr>
            </a:lvl7pPr>
            <a:lvl8pPr marL="3657600" lvl="7" indent="-317500">
              <a:lnSpc>
                <a:spcPct val="115000"/>
              </a:lnSpc>
              <a:spcBef>
                <a:spcPts val="1600"/>
              </a:spcBef>
              <a:spcAft>
                <a:spcPts val="0"/>
              </a:spcAft>
              <a:buSzPts val="1400"/>
              <a:buFont typeface="Helvetica Neue"/>
              <a:buChar char="○"/>
              <a:defRPr>
                <a:latin typeface="Helvetica Neue"/>
                <a:ea typeface="Helvetica Neue"/>
                <a:cs typeface="Helvetica Neue"/>
                <a:sym typeface="Helvetica Neue"/>
              </a:defRPr>
            </a:lvl8pPr>
            <a:lvl9pPr marL="4114800" lvl="8" indent="-317500">
              <a:lnSpc>
                <a:spcPct val="115000"/>
              </a:lnSpc>
              <a:spcBef>
                <a:spcPts val="1600"/>
              </a:spcBef>
              <a:spcAft>
                <a:spcPts val="1600"/>
              </a:spcAft>
              <a:buSzPts val="1400"/>
              <a:buFont typeface="Helvetica Neue"/>
              <a:buChar char="■"/>
              <a:defRPr>
                <a:latin typeface="Helvetica Neue"/>
                <a:ea typeface="Helvetica Neue"/>
                <a:cs typeface="Helvetica Neue"/>
                <a:sym typeface="Helvetica Neue"/>
              </a:defRPr>
            </a:lvl9pPr>
          </a:lstStyle>
          <a:p>
            <a:endParaRPr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5" r:id="rId4"/>
    <p:sldLayoutId id="2147483659" r:id="rId5"/>
    <p:sldLayoutId id="2147483663" r:id="rId6"/>
    <p:sldLayoutId id="214748366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6.png"/><Relationship Id="rId7" Type="http://schemas.openxmlformats.org/officeDocument/2006/relationships/image" Target="../media/image25.png"/><Relationship Id="rId12"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4.JPG"/><Relationship Id="rId11" Type="http://schemas.openxmlformats.org/officeDocument/2006/relationships/image" Target="../media/image29.JPG"/><Relationship Id="rId5" Type="http://schemas.openxmlformats.org/officeDocument/2006/relationships/image" Target="../media/image23.JPG"/><Relationship Id="rId10" Type="http://schemas.openxmlformats.org/officeDocument/2006/relationships/image" Target="../media/image28.png"/><Relationship Id="rId4" Type="http://schemas.openxmlformats.org/officeDocument/2006/relationships/image" Target="../media/image7.png"/><Relationship Id="rId9"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5.xml"/><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6.xml"/><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image" Target="../media/image40.JPG"/><Relationship Id="rId1" Type="http://schemas.openxmlformats.org/officeDocument/2006/relationships/slideLayout" Target="../slideLayouts/slideLayout5.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trudigital.com/"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https://venngage.com/" TargetMode="External"/><Relationship Id="rId4" Type="http://schemas.openxmlformats.org/officeDocument/2006/relationships/hyperlink" Target="https://dashthis.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go.sage-growth.com/covid-19-market-report"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http://www.mhealthnews.com/news/using-survey-patient-engagement-too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softwareadvice.com/resources/how-patients-use-online-reviews/" TargetMode="External"/><Relationship Id="rId5" Type="http://schemas.openxmlformats.org/officeDocument/2006/relationships/hyperlink" Target="https://www.patientpop.com/blog/infographics/infographic-online-scheduling/" TargetMode="External"/><Relationship Id="rId4" Type="http://schemas.openxmlformats.org/officeDocument/2006/relationships/hyperlink" Target="http://www.televox.com/blog/outreach-opportunities/two-stats-that-support-email-as-an-engagement-opportunit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JPG"/><Relationship Id="rId5" Type="http://schemas.openxmlformats.org/officeDocument/2006/relationships/image" Target="../media/image7.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9"/>
        <p:cNvGrpSpPr/>
        <p:nvPr/>
      </p:nvGrpSpPr>
      <p:grpSpPr>
        <a:xfrm>
          <a:off x="0" y="0"/>
          <a:ext cx="0" cy="0"/>
          <a:chOff x="0" y="0"/>
          <a:chExt cx="0" cy="0"/>
        </a:xfrm>
      </p:grpSpPr>
      <p:sp>
        <p:nvSpPr>
          <p:cNvPr id="140" name="Google Shape;140;p19"/>
          <p:cNvSpPr txBox="1"/>
          <p:nvPr/>
        </p:nvSpPr>
        <p:spPr>
          <a:xfrm>
            <a:off x="565200" y="369884"/>
            <a:ext cx="5852100" cy="365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600" b="1" dirty="0">
              <a:solidFill>
                <a:srgbClr val="A07DFB"/>
              </a:solidFill>
              <a:latin typeface="Lato"/>
              <a:ea typeface="Lato"/>
              <a:cs typeface="Lato"/>
              <a:sym typeface="Lato"/>
            </a:endParaRPr>
          </a:p>
        </p:txBody>
      </p:sp>
      <p:pic>
        <p:nvPicPr>
          <p:cNvPr id="151" name="Google Shape;151;p19"/>
          <p:cNvPicPr preferRelativeResize="0"/>
          <p:nvPr/>
        </p:nvPicPr>
        <p:blipFill>
          <a:blip r:embed="rId3">
            <a:alphaModFix/>
          </a:blip>
          <a:stretch>
            <a:fillRect/>
          </a:stretch>
        </p:blipFill>
        <p:spPr>
          <a:xfrm>
            <a:off x="725743" y="4429300"/>
            <a:ext cx="1657350" cy="228600"/>
          </a:xfrm>
          <a:prstGeom prst="rect">
            <a:avLst/>
          </a:prstGeom>
          <a:noFill/>
          <a:ln>
            <a:noFill/>
          </a:ln>
        </p:spPr>
      </p:pic>
      <p:sp>
        <p:nvSpPr>
          <p:cNvPr id="164" name="Google Shape;164;p19"/>
          <p:cNvSpPr txBox="1">
            <a:spLocks noGrp="1"/>
          </p:cNvSpPr>
          <p:nvPr>
            <p:ph type="sldNum" idx="12"/>
          </p:nvPr>
        </p:nvSpPr>
        <p:spPr/>
        <p:txBody>
          <a:bodyPr/>
          <a:lstStyle/>
          <a:p>
            <a:pPr lvl="0"/>
            <a:fld id="{00000000-1234-1234-1234-123412341234}" type="slidenum">
              <a:rPr lang="en" b="1"/>
              <a:pPr lvl="0"/>
              <a:t>1</a:t>
            </a:fld>
            <a:endParaRPr lang="en" b="1" dirty="0"/>
          </a:p>
        </p:txBody>
      </p:sp>
      <p:sp>
        <p:nvSpPr>
          <p:cNvPr id="4" name="Subtitle 3">
            <a:extLst>
              <a:ext uri="{FF2B5EF4-FFF2-40B4-BE49-F238E27FC236}">
                <a16:creationId xmlns:a16="http://schemas.microsoft.com/office/drawing/2014/main" id="{42AF0FCB-A11D-4809-849B-C084FE786115}"/>
              </a:ext>
            </a:extLst>
          </p:cNvPr>
          <p:cNvSpPr>
            <a:spLocks noGrp="1"/>
          </p:cNvSpPr>
          <p:nvPr>
            <p:ph type="subTitle" idx="1"/>
          </p:nvPr>
        </p:nvSpPr>
        <p:spPr>
          <a:xfrm>
            <a:off x="493482" y="626500"/>
            <a:ext cx="5852100" cy="454500"/>
          </a:xfrm>
        </p:spPr>
        <p:txBody>
          <a:bodyPr/>
          <a:lstStyle/>
          <a:p>
            <a:r>
              <a:rPr lang="en-US" dirty="0"/>
              <a:t>Marketing Roadmap</a:t>
            </a:r>
          </a:p>
        </p:txBody>
      </p:sp>
      <p:sp>
        <p:nvSpPr>
          <p:cNvPr id="3" name="Title 2">
            <a:extLst>
              <a:ext uri="{FF2B5EF4-FFF2-40B4-BE49-F238E27FC236}">
                <a16:creationId xmlns:a16="http://schemas.microsoft.com/office/drawing/2014/main" id="{A7C68EF8-0BBC-4F75-86B8-20308D408A0C}"/>
              </a:ext>
            </a:extLst>
          </p:cNvPr>
          <p:cNvSpPr>
            <a:spLocks noGrp="1"/>
          </p:cNvSpPr>
          <p:nvPr>
            <p:ph type="title"/>
          </p:nvPr>
        </p:nvSpPr>
        <p:spPr>
          <a:xfrm>
            <a:off x="565200" y="1081000"/>
            <a:ext cx="4801060" cy="1097400"/>
          </a:xfrm>
        </p:spPr>
        <p:txBody>
          <a:bodyPr/>
          <a:lstStyle/>
          <a:p>
            <a:r>
              <a:rPr lang="en-US" dirty="0"/>
              <a:t>Building Consumer Confidence During COVID-19</a:t>
            </a:r>
          </a:p>
        </p:txBody>
      </p:sp>
      <p:sp>
        <p:nvSpPr>
          <p:cNvPr id="5" name="Text Placeholder 4">
            <a:extLst>
              <a:ext uri="{FF2B5EF4-FFF2-40B4-BE49-F238E27FC236}">
                <a16:creationId xmlns:a16="http://schemas.microsoft.com/office/drawing/2014/main" id="{025DAB34-1830-40F1-BCDA-A753C17C972B}"/>
              </a:ext>
            </a:extLst>
          </p:cNvPr>
          <p:cNvSpPr>
            <a:spLocks noGrp="1"/>
          </p:cNvSpPr>
          <p:nvPr>
            <p:ph type="body" idx="2"/>
          </p:nvPr>
        </p:nvSpPr>
        <p:spPr>
          <a:xfrm>
            <a:off x="565200" y="2291600"/>
            <a:ext cx="5120700" cy="2094776"/>
          </a:xfrm>
        </p:spPr>
        <p:txBody>
          <a:bodyPr/>
          <a:lstStyle/>
          <a:p>
            <a:r>
              <a:rPr lang="en-US" dirty="0"/>
              <a:t>Understanding the patient journey</a:t>
            </a:r>
          </a:p>
          <a:p>
            <a:r>
              <a:rPr lang="en-US" dirty="0"/>
              <a:t>Messaging across the marketing “ecosystem”</a:t>
            </a:r>
          </a:p>
          <a:p>
            <a:r>
              <a:rPr lang="en-US" dirty="0"/>
              <a:t>What tools to leverage and how</a:t>
            </a:r>
          </a:p>
          <a:p>
            <a:r>
              <a:rPr lang="en-US" dirty="0"/>
              <a:t>Building a marketing roadmap</a:t>
            </a:r>
          </a:p>
          <a:p>
            <a:r>
              <a:rPr lang="en-US" dirty="0"/>
              <a:t>Q &amp; A</a:t>
            </a:r>
          </a:p>
        </p:txBody>
      </p:sp>
      <p:pic>
        <p:nvPicPr>
          <p:cNvPr id="6" name="Picture 5">
            <a:extLst>
              <a:ext uri="{FF2B5EF4-FFF2-40B4-BE49-F238E27FC236}">
                <a16:creationId xmlns:a16="http://schemas.microsoft.com/office/drawing/2014/main" id="{8C667D91-4FA4-4CA5-A920-6FBFE40C3EAB}"/>
              </a:ext>
            </a:extLst>
          </p:cNvPr>
          <p:cNvPicPr>
            <a:picLocks noChangeAspect="1"/>
          </p:cNvPicPr>
          <p:nvPr/>
        </p:nvPicPr>
        <p:blipFill>
          <a:blip r:embed="rId4"/>
          <a:stretch>
            <a:fillRect/>
          </a:stretch>
        </p:blipFill>
        <p:spPr>
          <a:xfrm>
            <a:off x="4507811" y="-1236354"/>
            <a:ext cx="6742760" cy="4499238"/>
          </a:xfrm>
          <a:prstGeom prst="rect">
            <a:avLst/>
          </a:prstGeom>
        </p:spPr>
      </p:pic>
    </p:spTree>
    <p:extLst>
      <p:ext uri="{BB962C8B-B14F-4D97-AF65-F5344CB8AC3E}">
        <p14:creationId xmlns:p14="http://schemas.microsoft.com/office/powerpoint/2010/main" val="3423252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Google Shape;211;p22"/>
          <p:cNvSpPr txBox="1"/>
          <p:nvPr/>
        </p:nvSpPr>
        <p:spPr>
          <a:xfrm>
            <a:off x="565200" y="670900"/>
            <a:ext cx="5852100" cy="365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b="1" dirty="0">
                <a:solidFill>
                  <a:srgbClr val="A07DFB"/>
                </a:solidFill>
                <a:latin typeface="Lato"/>
                <a:ea typeface="Lato"/>
                <a:cs typeface="Lato"/>
                <a:sym typeface="Lato"/>
              </a:rPr>
              <a:t>Patient Outreach</a:t>
            </a:r>
            <a:endParaRPr sz="1600" b="1" dirty="0">
              <a:solidFill>
                <a:srgbClr val="A07DFB"/>
              </a:solidFill>
              <a:latin typeface="Lato"/>
              <a:ea typeface="Lato"/>
              <a:cs typeface="Lato"/>
              <a:sym typeface="Lato"/>
            </a:endParaRPr>
          </a:p>
        </p:txBody>
      </p:sp>
      <p:sp>
        <p:nvSpPr>
          <p:cNvPr id="212" name="Google Shape;212;p22"/>
          <p:cNvSpPr txBox="1"/>
          <p:nvPr/>
        </p:nvSpPr>
        <p:spPr>
          <a:xfrm>
            <a:off x="565200" y="1036600"/>
            <a:ext cx="4293504" cy="174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34454E"/>
                </a:solidFill>
                <a:latin typeface="Century Gothic"/>
                <a:ea typeface="Century Gothic"/>
                <a:cs typeface="Century Gothic"/>
                <a:sym typeface="Century Gothic"/>
              </a:rPr>
              <a:t>Emails and Texts Most Effective Patient Communications</a:t>
            </a:r>
            <a:endParaRPr lang="en" sz="2400" b="1" dirty="0">
              <a:solidFill>
                <a:srgbClr val="34454E"/>
              </a:solidFill>
              <a:latin typeface="Century Gothic"/>
              <a:ea typeface="Century Gothic"/>
              <a:cs typeface="Century Gothic"/>
              <a:sym typeface="Century Gothic"/>
            </a:endParaRPr>
          </a:p>
        </p:txBody>
      </p:sp>
      <p:sp>
        <p:nvSpPr>
          <p:cNvPr id="213" name="Google Shape;213;p22"/>
          <p:cNvSpPr txBox="1"/>
          <p:nvPr/>
        </p:nvSpPr>
        <p:spPr>
          <a:xfrm>
            <a:off x="565200" y="2405082"/>
            <a:ext cx="4427424" cy="221483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dirty="0">
                <a:solidFill>
                  <a:srgbClr val="34454E"/>
                </a:solidFill>
                <a:latin typeface="Lato"/>
                <a:ea typeface="Lato"/>
                <a:cs typeface="Lato"/>
                <a:sym typeface="Lato"/>
              </a:rPr>
              <a:t>Publish re-open dates along with commitment to safety. “We’re Open. We’re Safe. We’re here for you.”</a:t>
            </a:r>
          </a:p>
          <a:p>
            <a:pPr marL="0" lvl="0" indent="0" algn="l" rtl="0">
              <a:lnSpc>
                <a:spcPct val="115000"/>
              </a:lnSpc>
              <a:spcBef>
                <a:spcPts val="0"/>
              </a:spcBef>
              <a:spcAft>
                <a:spcPts val="0"/>
              </a:spcAft>
              <a:buNone/>
            </a:pPr>
            <a:endParaRPr dirty="0">
              <a:solidFill>
                <a:srgbClr val="34454E"/>
              </a:solidFill>
              <a:latin typeface="Lato"/>
              <a:ea typeface="Lato"/>
              <a:cs typeface="Lato"/>
              <a:sym typeface="Lato"/>
            </a:endParaRPr>
          </a:p>
        </p:txBody>
      </p:sp>
      <p:pic>
        <p:nvPicPr>
          <p:cNvPr id="220" name="Google Shape;220;p22"/>
          <p:cNvPicPr preferRelativeResize="0"/>
          <p:nvPr/>
        </p:nvPicPr>
        <p:blipFill>
          <a:blip r:embed="rId3">
            <a:alphaModFix/>
          </a:blip>
          <a:stretch>
            <a:fillRect/>
          </a:stretch>
        </p:blipFill>
        <p:spPr>
          <a:xfrm>
            <a:off x="661690" y="3272764"/>
            <a:ext cx="292608" cy="292608"/>
          </a:xfrm>
          <a:prstGeom prst="rect">
            <a:avLst/>
          </a:prstGeom>
          <a:noFill/>
          <a:ln>
            <a:noFill/>
          </a:ln>
        </p:spPr>
      </p:pic>
      <p:sp>
        <p:nvSpPr>
          <p:cNvPr id="221" name="Google Shape;221;p22"/>
          <p:cNvSpPr txBox="1"/>
          <p:nvPr/>
        </p:nvSpPr>
        <p:spPr>
          <a:xfrm>
            <a:off x="977795" y="3263072"/>
            <a:ext cx="3757068" cy="29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200" b="1" dirty="0">
                <a:solidFill>
                  <a:srgbClr val="703996"/>
                </a:solidFill>
                <a:latin typeface="Lato"/>
                <a:ea typeface="Lato"/>
                <a:cs typeface="Lato"/>
                <a:sym typeface="Lato"/>
              </a:rPr>
              <a:t>Email messages to announce re-open date, reinforce new safety measures and to not delay care</a:t>
            </a:r>
            <a:endParaRPr sz="1200" dirty="0">
              <a:solidFill>
                <a:srgbClr val="703996"/>
              </a:solidFill>
              <a:latin typeface="Lato"/>
              <a:ea typeface="Lato"/>
              <a:cs typeface="Lato"/>
              <a:sym typeface="Lato"/>
            </a:endParaRPr>
          </a:p>
        </p:txBody>
      </p:sp>
      <p:pic>
        <p:nvPicPr>
          <p:cNvPr id="222" name="Google Shape;222;p22"/>
          <p:cNvPicPr preferRelativeResize="0"/>
          <p:nvPr/>
        </p:nvPicPr>
        <p:blipFill>
          <a:blip r:embed="rId3">
            <a:alphaModFix/>
          </a:blip>
          <a:stretch>
            <a:fillRect/>
          </a:stretch>
        </p:blipFill>
        <p:spPr>
          <a:xfrm>
            <a:off x="642863" y="3739631"/>
            <a:ext cx="292608" cy="262984"/>
          </a:xfrm>
          <a:prstGeom prst="rect">
            <a:avLst/>
          </a:prstGeom>
          <a:noFill/>
          <a:ln>
            <a:noFill/>
          </a:ln>
        </p:spPr>
      </p:pic>
      <p:sp>
        <p:nvSpPr>
          <p:cNvPr id="223" name="Google Shape;223;p22"/>
          <p:cNvSpPr txBox="1"/>
          <p:nvPr/>
        </p:nvSpPr>
        <p:spPr>
          <a:xfrm>
            <a:off x="979524" y="3733668"/>
            <a:ext cx="3840886" cy="29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200" b="1" dirty="0">
                <a:solidFill>
                  <a:srgbClr val="703996"/>
                </a:solidFill>
                <a:latin typeface="Lato"/>
                <a:ea typeface="Lato"/>
                <a:cs typeface="Lato"/>
                <a:sym typeface="Lato"/>
              </a:rPr>
              <a:t>Links to COVID-19 Page and FAQs with important Pre- and Post Procedure information</a:t>
            </a:r>
            <a:endParaRPr sz="1200" dirty="0">
              <a:solidFill>
                <a:srgbClr val="703996"/>
              </a:solidFill>
              <a:latin typeface="Lato"/>
              <a:ea typeface="Lato"/>
              <a:cs typeface="Lato"/>
              <a:sym typeface="Lato"/>
            </a:endParaRPr>
          </a:p>
        </p:txBody>
      </p:sp>
      <p:sp>
        <p:nvSpPr>
          <p:cNvPr id="224" name="Google Shape;224;p22"/>
          <p:cNvSpPr txBox="1">
            <a:spLocks noGrp="1"/>
          </p:cNvSpPr>
          <p:nvPr>
            <p:ph type="sldNum" idx="12"/>
          </p:nvPr>
        </p:nvSpPr>
        <p:spPr>
          <a:xfrm>
            <a:off x="8308833" y="4631942"/>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bg1"/>
                </a:solidFill>
              </a:rPr>
              <a:t>10</a:t>
            </a:fld>
            <a:endParaRPr dirty="0">
              <a:solidFill>
                <a:schemeClr val="bg1"/>
              </a:solidFill>
            </a:endParaRPr>
          </a:p>
        </p:txBody>
      </p:sp>
      <p:pic>
        <p:nvPicPr>
          <p:cNvPr id="2" name="Picture 1">
            <a:extLst>
              <a:ext uri="{FF2B5EF4-FFF2-40B4-BE49-F238E27FC236}">
                <a16:creationId xmlns:a16="http://schemas.microsoft.com/office/drawing/2014/main" id="{0DDE4AB5-B6B3-48D5-A366-3691FC7843F0}"/>
              </a:ext>
            </a:extLst>
          </p:cNvPr>
          <p:cNvPicPr>
            <a:picLocks noChangeAspect="1"/>
          </p:cNvPicPr>
          <p:nvPr/>
        </p:nvPicPr>
        <p:blipFill>
          <a:blip r:embed="rId4"/>
          <a:stretch>
            <a:fillRect/>
          </a:stretch>
        </p:blipFill>
        <p:spPr>
          <a:xfrm>
            <a:off x="642838" y="4127758"/>
            <a:ext cx="292633" cy="263849"/>
          </a:xfrm>
          <a:prstGeom prst="rect">
            <a:avLst/>
          </a:prstGeom>
        </p:spPr>
      </p:pic>
      <p:sp>
        <p:nvSpPr>
          <p:cNvPr id="19" name="Google Shape;221;p22">
            <a:extLst>
              <a:ext uri="{FF2B5EF4-FFF2-40B4-BE49-F238E27FC236}">
                <a16:creationId xmlns:a16="http://schemas.microsoft.com/office/drawing/2014/main" id="{0E8AB7C3-A63C-491E-95DE-28A3BEC6F3AC}"/>
              </a:ext>
            </a:extLst>
          </p:cNvPr>
          <p:cNvSpPr txBox="1"/>
          <p:nvPr/>
        </p:nvSpPr>
        <p:spPr>
          <a:xfrm>
            <a:off x="979525" y="4103668"/>
            <a:ext cx="3840885" cy="29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200" b="1" dirty="0">
                <a:solidFill>
                  <a:srgbClr val="703996"/>
                </a:solidFill>
                <a:latin typeface="Lato"/>
                <a:ea typeface="Lato"/>
                <a:cs typeface="Lato"/>
                <a:sym typeface="Lato"/>
              </a:rPr>
              <a:t>Include new updates along with SMS Text messages</a:t>
            </a:r>
            <a:endParaRPr sz="1200" dirty="0">
              <a:solidFill>
                <a:srgbClr val="703996"/>
              </a:solidFill>
              <a:latin typeface="Lato"/>
              <a:ea typeface="Lato"/>
              <a:cs typeface="Lato"/>
              <a:sym typeface="Lato"/>
            </a:endParaRPr>
          </a:p>
        </p:txBody>
      </p:sp>
      <p:pic>
        <p:nvPicPr>
          <p:cNvPr id="8" name="Picture 7">
            <a:extLst>
              <a:ext uri="{FF2B5EF4-FFF2-40B4-BE49-F238E27FC236}">
                <a16:creationId xmlns:a16="http://schemas.microsoft.com/office/drawing/2014/main" id="{698C978F-2B33-4BCA-994B-ABE7D7802247}"/>
              </a:ext>
            </a:extLst>
          </p:cNvPr>
          <p:cNvPicPr>
            <a:picLocks noChangeAspect="1"/>
          </p:cNvPicPr>
          <p:nvPr/>
        </p:nvPicPr>
        <p:blipFill>
          <a:blip r:embed="rId5"/>
          <a:stretch>
            <a:fillRect/>
          </a:stretch>
        </p:blipFill>
        <p:spPr>
          <a:xfrm>
            <a:off x="4734863" y="442850"/>
            <a:ext cx="3882960" cy="2156288"/>
          </a:xfrm>
          <a:prstGeom prst="rect">
            <a:avLst/>
          </a:prstGeom>
          <a:ln>
            <a:solidFill>
              <a:srgbClr val="7030A0"/>
            </a:solidFill>
          </a:ln>
        </p:spPr>
      </p:pic>
      <p:pic>
        <p:nvPicPr>
          <p:cNvPr id="17" name="Picture 16">
            <a:extLst>
              <a:ext uri="{FF2B5EF4-FFF2-40B4-BE49-F238E27FC236}">
                <a16:creationId xmlns:a16="http://schemas.microsoft.com/office/drawing/2014/main" id="{08A2CBB8-59A8-414D-8FF2-300052108FBA}"/>
              </a:ext>
            </a:extLst>
          </p:cNvPr>
          <p:cNvPicPr>
            <a:picLocks noChangeAspect="1"/>
          </p:cNvPicPr>
          <p:nvPr/>
        </p:nvPicPr>
        <p:blipFill>
          <a:blip r:embed="rId6"/>
          <a:stretch>
            <a:fillRect/>
          </a:stretch>
        </p:blipFill>
        <p:spPr>
          <a:xfrm>
            <a:off x="6033263" y="2866156"/>
            <a:ext cx="2886913" cy="1619807"/>
          </a:xfrm>
          <a:prstGeom prst="rect">
            <a:avLst/>
          </a:prstGeom>
          <a:ln>
            <a:solidFill>
              <a:srgbClr val="7030A0"/>
            </a:solidFill>
          </a:ln>
        </p:spPr>
      </p:pic>
    </p:spTree>
    <p:extLst>
      <p:ext uri="{BB962C8B-B14F-4D97-AF65-F5344CB8AC3E}">
        <p14:creationId xmlns:p14="http://schemas.microsoft.com/office/powerpoint/2010/main" val="3342377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1;p22">
            <a:extLst>
              <a:ext uri="{FF2B5EF4-FFF2-40B4-BE49-F238E27FC236}">
                <a16:creationId xmlns:a16="http://schemas.microsoft.com/office/drawing/2014/main" id="{C09200E1-C8B0-4D58-BD69-FD8760C59E2E}"/>
              </a:ext>
            </a:extLst>
          </p:cNvPr>
          <p:cNvSpPr txBox="1"/>
          <p:nvPr/>
        </p:nvSpPr>
        <p:spPr>
          <a:xfrm>
            <a:off x="650259" y="250757"/>
            <a:ext cx="7416307" cy="365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b="1" dirty="0">
                <a:solidFill>
                  <a:srgbClr val="A07DFB"/>
                </a:solidFill>
                <a:latin typeface="Lato"/>
                <a:ea typeface="Lato"/>
                <a:cs typeface="Lato"/>
                <a:sym typeface="Lato"/>
              </a:rPr>
              <a:t>Patient Outreach:  Email, Portal, Appointment Reminder</a:t>
            </a:r>
            <a:endParaRPr sz="1600" b="1" dirty="0">
              <a:solidFill>
                <a:srgbClr val="A07DFB"/>
              </a:solidFill>
              <a:latin typeface="Lato"/>
              <a:ea typeface="Lato"/>
              <a:cs typeface="Lato"/>
              <a:sym typeface="Lato"/>
            </a:endParaRPr>
          </a:p>
        </p:txBody>
      </p:sp>
      <p:pic>
        <p:nvPicPr>
          <p:cNvPr id="5" name="Picture 4" descr="A screenshot of a cell phone&#10;&#10;Description automatically generated">
            <a:extLst>
              <a:ext uri="{FF2B5EF4-FFF2-40B4-BE49-F238E27FC236}">
                <a16:creationId xmlns:a16="http://schemas.microsoft.com/office/drawing/2014/main" id="{034337BE-2F6F-43B1-B1BD-2C88D92364BD}"/>
              </a:ext>
            </a:extLst>
          </p:cNvPr>
          <p:cNvPicPr>
            <a:picLocks noChangeAspect="1"/>
          </p:cNvPicPr>
          <p:nvPr/>
        </p:nvPicPr>
        <p:blipFill>
          <a:blip r:embed="rId2"/>
          <a:stretch>
            <a:fillRect/>
          </a:stretch>
        </p:blipFill>
        <p:spPr>
          <a:xfrm>
            <a:off x="565199" y="643171"/>
            <a:ext cx="3725775" cy="4500329"/>
          </a:xfrm>
          <a:prstGeom prst="rect">
            <a:avLst/>
          </a:prstGeom>
        </p:spPr>
      </p:pic>
      <p:pic>
        <p:nvPicPr>
          <p:cNvPr id="6" name="Picture 5" descr="A screenshot of text&#10;&#10;Description automatically generated">
            <a:extLst>
              <a:ext uri="{FF2B5EF4-FFF2-40B4-BE49-F238E27FC236}">
                <a16:creationId xmlns:a16="http://schemas.microsoft.com/office/drawing/2014/main" id="{17C605D0-66FA-4F35-9ED6-5559CB8D45B9}"/>
              </a:ext>
            </a:extLst>
          </p:cNvPr>
          <p:cNvPicPr>
            <a:picLocks noChangeAspect="1"/>
          </p:cNvPicPr>
          <p:nvPr/>
        </p:nvPicPr>
        <p:blipFill>
          <a:blip r:embed="rId3"/>
          <a:stretch>
            <a:fillRect/>
          </a:stretch>
        </p:blipFill>
        <p:spPr>
          <a:xfrm>
            <a:off x="4572000" y="1308070"/>
            <a:ext cx="4145136" cy="3289300"/>
          </a:xfrm>
          <a:prstGeom prst="rect">
            <a:avLst/>
          </a:prstGeom>
        </p:spPr>
      </p:pic>
      <p:sp>
        <p:nvSpPr>
          <p:cNvPr id="7" name="Oval 6">
            <a:extLst>
              <a:ext uri="{FF2B5EF4-FFF2-40B4-BE49-F238E27FC236}">
                <a16:creationId xmlns:a16="http://schemas.microsoft.com/office/drawing/2014/main" id="{3971B62E-793B-4DDF-9004-88A4089DC3F0}"/>
              </a:ext>
            </a:extLst>
          </p:cNvPr>
          <p:cNvSpPr/>
          <p:nvPr/>
        </p:nvSpPr>
        <p:spPr>
          <a:xfrm>
            <a:off x="4472763" y="1254642"/>
            <a:ext cx="297711" cy="2906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037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2" name="Google Shape;212;p22"/>
          <p:cNvSpPr txBox="1"/>
          <p:nvPr/>
        </p:nvSpPr>
        <p:spPr>
          <a:xfrm>
            <a:off x="5986300" y="1244870"/>
            <a:ext cx="3657600" cy="174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chemeClr val="bg1"/>
                </a:solidFill>
                <a:latin typeface="Century Gothic"/>
                <a:ea typeface="Century Gothic"/>
                <a:cs typeface="Century Gothic"/>
                <a:sym typeface="Century Gothic"/>
              </a:rPr>
              <a:t>Practical Tips</a:t>
            </a:r>
            <a:endParaRPr lang="en" sz="2400" b="1" dirty="0">
              <a:solidFill>
                <a:schemeClr val="bg1"/>
              </a:solidFill>
              <a:latin typeface="Century Gothic"/>
              <a:ea typeface="Century Gothic"/>
              <a:cs typeface="Century Gothic"/>
              <a:sym typeface="Century Gothic"/>
            </a:endParaRPr>
          </a:p>
        </p:txBody>
      </p:sp>
      <p:pic>
        <p:nvPicPr>
          <p:cNvPr id="220" name="Google Shape;220;p22"/>
          <p:cNvPicPr preferRelativeResize="0"/>
          <p:nvPr/>
        </p:nvPicPr>
        <p:blipFill>
          <a:blip r:embed="rId3">
            <a:alphaModFix/>
          </a:blip>
          <a:stretch>
            <a:fillRect/>
          </a:stretch>
        </p:blipFill>
        <p:spPr>
          <a:xfrm>
            <a:off x="5501032" y="1919409"/>
            <a:ext cx="292608" cy="292608"/>
          </a:xfrm>
          <a:prstGeom prst="rect">
            <a:avLst/>
          </a:prstGeom>
          <a:noFill/>
          <a:ln>
            <a:noFill/>
          </a:ln>
        </p:spPr>
      </p:pic>
      <p:sp>
        <p:nvSpPr>
          <p:cNvPr id="221" name="Google Shape;221;p22"/>
          <p:cNvSpPr txBox="1"/>
          <p:nvPr/>
        </p:nvSpPr>
        <p:spPr>
          <a:xfrm>
            <a:off x="5792082" y="1913161"/>
            <a:ext cx="3291900" cy="29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a:solidFill>
                  <a:schemeClr val="bg1"/>
                </a:solidFill>
                <a:latin typeface="Lato"/>
                <a:ea typeface="Lato"/>
                <a:cs typeface="Lato"/>
                <a:sym typeface="Lato"/>
              </a:rPr>
              <a:t>Keep messaging consistent</a:t>
            </a:r>
            <a:endParaRPr dirty="0">
              <a:solidFill>
                <a:schemeClr val="bg1"/>
              </a:solidFill>
              <a:latin typeface="Lato"/>
              <a:ea typeface="Lato"/>
              <a:cs typeface="Lato"/>
              <a:sym typeface="Lato"/>
            </a:endParaRPr>
          </a:p>
        </p:txBody>
      </p:sp>
      <p:pic>
        <p:nvPicPr>
          <p:cNvPr id="222" name="Google Shape;222;p22"/>
          <p:cNvPicPr preferRelativeResize="0"/>
          <p:nvPr/>
        </p:nvPicPr>
        <p:blipFill>
          <a:blip r:embed="rId3">
            <a:alphaModFix/>
          </a:blip>
          <a:stretch>
            <a:fillRect/>
          </a:stretch>
        </p:blipFill>
        <p:spPr>
          <a:xfrm>
            <a:off x="5501032" y="2288147"/>
            <a:ext cx="292608" cy="292608"/>
          </a:xfrm>
          <a:prstGeom prst="rect">
            <a:avLst/>
          </a:prstGeom>
          <a:noFill/>
          <a:ln>
            <a:noFill/>
          </a:ln>
        </p:spPr>
      </p:pic>
      <p:sp>
        <p:nvSpPr>
          <p:cNvPr id="223" name="Google Shape;223;p22"/>
          <p:cNvSpPr txBox="1"/>
          <p:nvPr/>
        </p:nvSpPr>
        <p:spPr>
          <a:xfrm>
            <a:off x="5792082" y="2287329"/>
            <a:ext cx="4168775" cy="29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a:solidFill>
                  <a:schemeClr val="bg1"/>
                </a:solidFill>
                <a:latin typeface="Lato"/>
                <a:ea typeface="Lato"/>
                <a:cs typeface="Lato"/>
                <a:sym typeface="Lato"/>
              </a:rPr>
              <a:t>Less is more: stick to key information </a:t>
            </a:r>
            <a:endParaRPr dirty="0">
              <a:solidFill>
                <a:schemeClr val="bg1"/>
              </a:solidFill>
              <a:latin typeface="Lato"/>
              <a:ea typeface="Lato"/>
              <a:cs typeface="Lato"/>
              <a:sym typeface="Lato"/>
            </a:endParaRPr>
          </a:p>
        </p:txBody>
      </p:sp>
      <p:sp>
        <p:nvSpPr>
          <p:cNvPr id="224" name="Google Shape;224;p22"/>
          <p:cNvSpPr txBox="1">
            <a:spLocks noGrp="1"/>
          </p:cNvSpPr>
          <p:nvPr>
            <p:ph type="sldNum" idx="12"/>
          </p:nvPr>
        </p:nvSpPr>
        <p:spPr>
          <a:xfrm>
            <a:off x="8308833" y="4631942"/>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bg1"/>
                </a:solidFill>
              </a:rPr>
              <a:t>12</a:t>
            </a:fld>
            <a:endParaRPr dirty="0">
              <a:solidFill>
                <a:schemeClr val="bg1"/>
              </a:solidFill>
            </a:endParaRPr>
          </a:p>
        </p:txBody>
      </p:sp>
      <p:pic>
        <p:nvPicPr>
          <p:cNvPr id="2" name="Picture 1">
            <a:extLst>
              <a:ext uri="{FF2B5EF4-FFF2-40B4-BE49-F238E27FC236}">
                <a16:creationId xmlns:a16="http://schemas.microsoft.com/office/drawing/2014/main" id="{0DDE4AB5-B6B3-48D5-A366-3691FC7843F0}"/>
              </a:ext>
            </a:extLst>
          </p:cNvPr>
          <p:cNvPicPr>
            <a:picLocks noChangeAspect="1"/>
          </p:cNvPicPr>
          <p:nvPr/>
        </p:nvPicPr>
        <p:blipFill>
          <a:blip r:embed="rId4"/>
          <a:stretch>
            <a:fillRect/>
          </a:stretch>
        </p:blipFill>
        <p:spPr>
          <a:xfrm>
            <a:off x="5501019" y="2730711"/>
            <a:ext cx="292633" cy="292633"/>
          </a:xfrm>
          <a:prstGeom prst="rect">
            <a:avLst/>
          </a:prstGeom>
        </p:spPr>
      </p:pic>
      <p:sp>
        <p:nvSpPr>
          <p:cNvPr id="19" name="Google Shape;221;p22">
            <a:extLst>
              <a:ext uri="{FF2B5EF4-FFF2-40B4-BE49-F238E27FC236}">
                <a16:creationId xmlns:a16="http://schemas.microsoft.com/office/drawing/2014/main" id="{0E8AB7C3-A63C-491E-95DE-28A3BEC6F3AC}"/>
              </a:ext>
            </a:extLst>
          </p:cNvPr>
          <p:cNvSpPr txBox="1"/>
          <p:nvPr/>
        </p:nvSpPr>
        <p:spPr>
          <a:xfrm>
            <a:off x="5792082" y="2698370"/>
            <a:ext cx="3580440" cy="29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a:solidFill>
                  <a:schemeClr val="bg1"/>
                </a:solidFill>
                <a:latin typeface="Lato"/>
                <a:ea typeface="Lato"/>
                <a:cs typeface="Lato"/>
                <a:sym typeface="Lato"/>
              </a:rPr>
              <a:t>Use commercial tools for ease &amp; tracking</a:t>
            </a:r>
            <a:endParaRPr dirty="0">
              <a:solidFill>
                <a:schemeClr val="bg1"/>
              </a:solidFill>
              <a:latin typeface="Lato"/>
              <a:ea typeface="Lato"/>
              <a:cs typeface="Lato"/>
              <a:sym typeface="Lato"/>
            </a:endParaRPr>
          </a:p>
        </p:txBody>
      </p:sp>
      <p:pic>
        <p:nvPicPr>
          <p:cNvPr id="21" name="Google Shape;220;p22">
            <a:extLst>
              <a:ext uri="{FF2B5EF4-FFF2-40B4-BE49-F238E27FC236}">
                <a16:creationId xmlns:a16="http://schemas.microsoft.com/office/drawing/2014/main" id="{A2DE6829-631F-49D3-96A0-C51356895481}"/>
              </a:ext>
            </a:extLst>
          </p:cNvPr>
          <p:cNvPicPr preferRelativeResize="0"/>
          <p:nvPr/>
        </p:nvPicPr>
        <p:blipFill>
          <a:blip r:embed="rId3">
            <a:alphaModFix/>
          </a:blip>
          <a:stretch>
            <a:fillRect/>
          </a:stretch>
        </p:blipFill>
        <p:spPr>
          <a:xfrm>
            <a:off x="5552877" y="3611539"/>
            <a:ext cx="292608" cy="292608"/>
          </a:xfrm>
          <a:prstGeom prst="rect">
            <a:avLst/>
          </a:prstGeom>
          <a:noFill/>
          <a:ln>
            <a:noFill/>
          </a:ln>
        </p:spPr>
      </p:pic>
      <p:sp>
        <p:nvSpPr>
          <p:cNvPr id="22" name="Google Shape;221;p22">
            <a:extLst>
              <a:ext uri="{FF2B5EF4-FFF2-40B4-BE49-F238E27FC236}">
                <a16:creationId xmlns:a16="http://schemas.microsoft.com/office/drawing/2014/main" id="{47C88773-81DB-4E73-BDEA-7DC223F4F39F}"/>
              </a:ext>
            </a:extLst>
          </p:cNvPr>
          <p:cNvSpPr txBox="1"/>
          <p:nvPr/>
        </p:nvSpPr>
        <p:spPr>
          <a:xfrm>
            <a:off x="5792082" y="3729204"/>
            <a:ext cx="4402692" cy="29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a:solidFill>
                  <a:schemeClr val="bg1"/>
                </a:solidFill>
                <a:latin typeface="Lato"/>
                <a:ea typeface="Lato"/>
                <a:cs typeface="Lato"/>
                <a:sym typeface="Lato"/>
              </a:rPr>
              <a:t>Consider different messages for </a:t>
            </a:r>
          </a:p>
          <a:p>
            <a:pPr marL="0" lvl="0" indent="0" algn="l" rtl="0">
              <a:lnSpc>
                <a:spcPct val="115000"/>
              </a:lnSpc>
              <a:spcBef>
                <a:spcPts val="0"/>
              </a:spcBef>
              <a:spcAft>
                <a:spcPts val="0"/>
              </a:spcAft>
              <a:buNone/>
            </a:pPr>
            <a:r>
              <a:rPr lang="en-US" b="1" dirty="0">
                <a:solidFill>
                  <a:schemeClr val="bg1"/>
                </a:solidFill>
                <a:latin typeface="Lato"/>
                <a:ea typeface="Lato"/>
                <a:cs typeface="Lato"/>
                <a:sym typeface="Lato"/>
              </a:rPr>
              <a:t>different audiences</a:t>
            </a:r>
            <a:endParaRPr dirty="0">
              <a:solidFill>
                <a:schemeClr val="bg1"/>
              </a:solidFill>
              <a:latin typeface="Lato"/>
              <a:ea typeface="Lato"/>
              <a:cs typeface="Lato"/>
              <a:sym typeface="Lato"/>
            </a:endParaRPr>
          </a:p>
        </p:txBody>
      </p:sp>
      <p:pic>
        <p:nvPicPr>
          <p:cNvPr id="23" name="Google Shape;220;p22">
            <a:extLst>
              <a:ext uri="{FF2B5EF4-FFF2-40B4-BE49-F238E27FC236}">
                <a16:creationId xmlns:a16="http://schemas.microsoft.com/office/drawing/2014/main" id="{0F0E0270-5560-4643-8EF2-C3A5AA748862}"/>
              </a:ext>
            </a:extLst>
          </p:cNvPr>
          <p:cNvPicPr preferRelativeResize="0"/>
          <p:nvPr/>
        </p:nvPicPr>
        <p:blipFill>
          <a:blip r:embed="rId3">
            <a:alphaModFix/>
          </a:blip>
          <a:stretch>
            <a:fillRect/>
          </a:stretch>
        </p:blipFill>
        <p:spPr>
          <a:xfrm>
            <a:off x="5501032" y="3140901"/>
            <a:ext cx="292608" cy="292608"/>
          </a:xfrm>
          <a:prstGeom prst="rect">
            <a:avLst/>
          </a:prstGeom>
          <a:noFill/>
          <a:ln>
            <a:noFill/>
          </a:ln>
        </p:spPr>
      </p:pic>
      <p:sp>
        <p:nvSpPr>
          <p:cNvPr id="24" name="Google Shape;221;p22">
            <a:extLst>
              <a:ext uri="{FF2B5EF4-FFF2-40B4-BE49-F238E27FC236}">
                <a16:creationId xmlns:a16="http://schemas.microsoft.com/office/drawing/2014/main" id="{DC94EF5B-B452-4099-99A8-180058CE3FB8}"/>
              </a:ext>
            </a:extLst>
          </p:cNvPr>
          <p:cNvSpPr txBox="1"/>
          <p:nvPr/>
        </p:nvSpPr>
        <p:spPr>
          <a:xfrm>
            <a:off x="5797797" y="3180001"/>
            <a:ext cx="3656050" cy="29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a:solidFill>
                  <a:schemeClr val="bg1"/>
                </a:solidFill>
                <a:latin typeface="Lato"/>
                <a:ea typeface="Lato"/>
                <a:cs typeface="Lato"/>
                <a:sym typeface="Lato"/>
              </a:rPr>
              <a:t>Link to or provide contact info for </a:t>
            </a:r>
          </a:p>
          <a:p>
            <a:pPr marL="0" lvl="0" indent="0" algn="l" rtl="0">
              <a:lnSpc>
                <a:spcPct val="115000"/>
              </a:lnSpc>
              <a:spcBef>
                <a:spcPts val="0"/>
              </a:spcBef>
              <a:spcAft>
                <a:spcPts val="0"/>
              </a:spcAft>
              <a:buNone/>
            </a:pPr>
            <a:r>
              <a:rPr lang="en-US" b="1" dirty="0">
                <a:solidFill>
                  <a:schemeClr val="bg1"/>
                </a:solidFill>
                <a:latin typeface="Lato"/>
                <a:ea typeface="Lato"/>
                <a:cs typeface="Lato"/>
                <a:sym typeface="Lato"/>
              </a:rPr>
              <a:t>follow-up</a:t>
            </a:r>
            <a:endParaRPr dirty="0">
              <a:solidFill>
                <a:schemeClr val="bg1"/>
              </a:solidFill>
              <a:latin typeface="Lato"/>
              <a:ea typeface="Lato"/>
              <a:cs typeface="Lato"/>
              <a:sym typeface="Lato"/>
            </a:endParaRPr>
          </a:p>
        </p:txBody>
      </p:sp>
      <p:pic>
        <p:nvPicPr>
          <p:cNvPr id="1026" name="Picture 2" descr="Email Marketing Software | Constant Contact">
            <a:extLst>
              <a:ext uri="{FF2B5EF4-FFF2-40B4-BE49-F238E27FC236}">
                <a16:creationId xmlns:a16="http://schemas.microsoft.com/office/drawing/2014/main" id="{FD116B75-81D8-441E-A40A-84701773BA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0895" y="267546"/>
            <a:ext cx="1536023" cy="15360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mpaign Monitor | Investment | Insight Partners">
            <a:extLst>
              <a:ext uri="{FF2B5EF4-FFF2-40B4-BE49-F238E27FC236}">
                <a16:creationId xmlns:a16="http://schemas.microsoft.com/office/drawing/2014/main" id="{A0FCFF4D-4DAC-4567-82F0-FE7604E458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5348" y="1057523"/>
            <a:ext cx="1863319" cy="13788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lesforce - Wikipedia">
            <a:extLst>
              <a:ext uri="{FF2B5EF4-FFF2-40B4-BE49-F238E27FC236}">
                <a16:creationId xmlns:a16="http://schemas.microsoft.com/office/drawing/2014/main" id="{E15D37FE-A9CF-4F9D-8BBF-1B996BB795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46951"/>
            <a:ext cx="25527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bile Application Development Tools - Salesforce.com">
            <a:extLst>
              <a:ext uri="{FF2B5EF4-FFF2-40B4-BE49-F238E27FC236}">
                <a16:creationId xmlns:a16="http://schemas.microsoft.com/office/drawing/2014/main" id="{071A3DD8-16D5-4693-8D6F-9312FCF45C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356" y="3211876"/>
            <a:ext cx="3273781" cy="183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506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2" name="Google Shape;212;p22"/>
          <p:cNvSpPr txBox="1"/>
          <p:nvPr/>
        </p:nvSpPr>
        <p:spPr>
          <a:xfrm>
            <a:off x="5808892" y="1889429"/>
            <a:ext cx="3657600" cy="73388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chemeClr val="bg1"/>
                </a:solidFill>
                <a:latin typeface="Century Gothic"/>
                <a:ea typeface="Century Gothic"/>
                <a:cs typeface="Century Gothic"/>
                <a:sym typeface="Century Gothic"/>
              </a:rPr>
              <a:t>Practical Tips</a:t>
            </a:r>
            <a:endParaRPr lang="en" sz="2400" b="1" dirty="0">
              <a:solidFill>
                <a:schemeClr val="bg1"/>
              </a:solidFill>
              <a:latin typeface="Century Gothic"/>
              <a:ea typeface="Century Gothic"/>
              <a:cs typeface="Century Gothic"/>
              <a:sym typeface="Century Gothic"/>
            </a:endParaRPr>
          </a:p>
        </p:txBody>
      </p:sp>
      <p:pic>
        <p:nvPicPr>
          <p:cNvPr id="220" name="Google Shape;220;p22"/>
          <p:cNvPicPr preferRelativeResize="0"/>
          <p:nvPr/>
        </p:nvPicPr>
        <p:blipFill>
          <a:blip r:embed="rId3">
            <a:alphaModFix/>
          </a:blip>
          <a:stretch>
            <a:fillRect/>
          </a:stretch>
        </p:blipFill>
        <p:spPr>
          <a:xfrm>
            <a:off x="5922664" y="2483166"/>
            <a:ext cx="292608" cy="292608"/>
          </a:xfrm>
          <a:prstGeom prst="rect">
            <a:avLst/>
          </a:prstGeom>
          <a:noFill/>
          <a:ln>
            <a:noFill/>
          </a:ln>
        </p:spPr>
      </p:pic>
      <p:sp>
        <p:nvSpPr>
          <p:cNvPr id="221" name="Google Shape;221;p22"/>
          <p:cNvSpPr txBox="1"/>
          <p:nvPr/>
        </p:nvSpPr>
        <p:spPr>
          <a:xfrm>
            <a:off x="6213714" y="2476810"/>
            <a:ext cx="3291900" cy="29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a:solidFill>
                  <a:schemeClr val="bg1"/>
                </a:solidFill>
                <a:latin typeface="Lato"/>
                <a:ea typeface="Lato"/>
                <a:cs typeface="Lato"/>
                <a:sym typeface="Lato"/>
              </a:rPr>
              <a:t>Claim your listings</a:t>
            </a:r>
            <a:endParaRPr dirty="0">
              <a:solidFill>
                <a:schemeClr val="bg1"/>
              </a:solidFill>
              <a:latin typeface="Lato"/>
              <a:ea typeface="Lato"/>
              <a:cs typeface="Lato"/>
              <a:sym typeface="Lato"/>
            </a:endParaRPr>
          </a:p>
        </p:txBody>
      </p:sp>
      <p:pic>
        <p:nvPicPr>
          <p:cNvPr id="222" name="Google Shape;222;p22"/>
          <p:cNvPicPr preferRelativeResize="0"/>
          <p:nvPr/>
        </p:nvPicPr>
        <p:blipFill>
          <a:blip r:embed="rId3">
            <a:alphaModFix/>
          </a:blip>
          <a:stretch>
            <a:fillRect/>
          </a:stretch>
        </p:blipFill>
        <p:spPr>
          <a:xfrm>
            <a:off x="5911681" y="2809643"/>
            <a:ext cx="292608" cy="292608"/>
          </a:xfrm>
          <a:prstGeom prst="rect">
            <a:avLst/>
          </a:prstGeom>
          <a:noFill/>
          <a:ln>
            <a:noFill/>
          </a:ln>
        </p:spPr>
      </p:pic>
      <p:sp>
        <p:nvSpPr>
          <p:cNvPr id="223" name="Google Shape;223;p22"/>
          <p:cNvSpPr txBox="1"/>
          <p:nvPr/>
        </p:nvSpPr>
        <p:spPr>
          <a:xfrm>
            <a:off x="6213714" y="2850978"/>
            <a:ext cx="4168775" cy="29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a:solidFill>
                  <a:schemeClr val="bg1"/>
                </a:solidFill>
                <a:latin typeface="Lato"/>
                <a:ea typeface="Lato"/>
                <a:cs typeface="Lato"/>
                <a:sym typeface="Lato"/>
              </a:rPr>
              <a:t>Leverage special features</a:t>
            </a:r>
            <a:endParaRPr dirty="0">
              <a:solidFill>
                <a:schemeClr val="bg1"/>
              </a:solidFill>
              <a:latin typeface="Lato"/>
              <a:ea typeface="Lato"/>
              <a:cs typeface="Lato"/>
              <a:sym typeface="Lato"/>
            </a:endParaRPr>
          </a:p>
        </p:txBody>
      </p:sp>
      <p:sp>
        <p:nvSpPr>
          <p:cNvPr id="224" name="Google Shape;224;p22"/>
          <p:cNvSpPr txBox="1">
            <a:spLocks noGrp="1"/>
          </p:cNvSpPr>
          <p:nvPr>
            <p:ph type="sldNum" idx="12"/>
          </p:nvPr>
        </p:nvSpPr>
        <p:spPr>
          <a:xfrm>
            <a:off x="8308833" y="4631942"/>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bg1"/>
                </a:solidFill>
              </a:rPr>
              <a:t>13</a:t>
            </a:fld>
            <a:endParaRPr dirty="0">
              <a:solidFill>
                <a:schemeClr val="bg1"/>
              </a:solidFill>
            </a:endParaRPr>
          </a:p>
        </p:txBody>
      </p:sp>
      <p:pic>
        <p:nvPicPr>
          <p:cNvPr id="2" name="Picture 1">
            <a:extLst>
              <a:ext uri="{FF2B5EF4-FFF2-40B4-BE49-F238E27FC236}">
                <a16:creationId xmlns:a16="http://schemas.microsoft.com/office/drawing/2014/main" id="{0DDE4AB5-B6B3-48D5-A366-3691FC7843F0}"/>
              </a:ext>
            </a:extLst>
          </p:cNvPr>
          <p:cNvPicPr>
            <a:picLocks noChangeAspect="1"/>
          </p:cNvPicPr>
          <p:nvPr/>
        </p:nvPicPr>
        <p:blipFill>
          <a:blip r:embed="rId4"/>
          <a:stretch>
            <a:fillRect/>
          </a:stretch>
        </p:blipFill>
        <p:spPr>
          <a:xfrm>
            <a:off x="5922664" y="3248580"/>
            <a:ext cx="292633" cy="292633"/>
          </a:xfrm>
          <a:prstGeom prst="rect">
            <a:avLst/>
          </a:prstGeom>
        </p:spPr>
      </p:pic>
      <p:sp>
        <p:nvSpPr>
          <p:cNvPr id="19" name="Google Shape;221;p22">
            <a:extLst>
              <a:ext uri="{FF2B5EF4-FFF2-40B4-BE49-F238E27FC236}">
                <a16:creationId xmlns:a16="http://schemas.microsoft.com/office/drawing/2014/main" id="{0E8AB7C3-A63C-491E-95DE-28A3BEC6F3AC}"/>
              </a:ext>
            </a:extLst>
          </p:cNvPr>
          <p:cNvSpPr txBox="1"/>
          <p:nvPr/>
        </p:nvSpPr>
        <p:spPr>
          <a:xfrm>
            <a:off x="6213714" y="3262019"/>
            <a:ext cx="3580440" cy="29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a:solidFill>
                  <a:schemeClr val="bg1"/>
                </a:solidFill>
                <a:latin typeface="Lato"/>
                <a:ea typeface="Lato"/>
                <a:cs typeface="Lato"/>
                <a:sym typeface="Lato"/>
              </a:rPr>
              <a:t>Add pictures</a:t>
            </a:r>
            <a:endParaRPr dirty="0">
              <a:solidFill>
                <a:schemeClr val="bg1"/>
              </a:solidFill>
              <a:latin typeface="Lato"/>
              <a:ea typeface="Lato"/>
              <a:cs typeface="Lato"/>
              <a:sym typeface="Lato"/>
            </a:endParaRPr>
          </a:p>
        </p:txBody>
      </p:sp>
      <p:pic>
        <p:nvPicPr>
          <p:cNvPr id="21" name="Google Shape;220;p22">
            <a:extLst>
              <a:ext uri="{FF2B5EF4-FFF2-40B4-BE49-F238E27FC236}">
                <a16:creationId xmlns:a16="http://schemas.microsoft.com/office/drawing/2014/main" id="{A2DE6829-631F-49D3-96A0-C51356895481}"/>
              </a:ext>
            </a:extLst>
          </p:cNvPr>
          <p:cNvPicPr preferRelativeResize="0"/>
          <p:nvPr/>
        </p:nvPicPr>
        <p:blipFill>
          <a:blip r:embed="rId3">
            <a:alphaModFix/>
          </a:blip>
          <a:stretch>
            <a:fillRect/>
          </a:stretch>
        </p:blipFill>
        <p:spPr>
          <a:xfrm>
            <a:off x="5970091" y="4147181"/>
            <a:ext cx="292608" cy="292608"/>
          </a:xfrm>
          <a:prstGeom prst="rect">
            <a:avLst/>
          </a:prstGeom>
          <a:noFill/>
          <a:ln>
            <a:noFill/>
          </a:ln>
        </p:spPr>
      </p:pic>
      <p:sp>
        <p:nvSpPr>
          <p:cNvPr id="22" name="Google Shape;221;p22">
            <a:extLst>
              <a:ext uri="{FF2B5EF4-FFF2-40B4-BE49-F238E27FC236}">
                <a16:creationId xmlns:a16="http://schemas.microsoft.com/office/drawing/2014/main" id="{47C88773-81DB-4E73-BDEA-7DC223F4F39F}"/>
              </a:ext>
            </a:extLst>
          </p:cNvPr>
          <p:cNvSpPr txBox="1"/>
          <p:nvPr/>
        </p:nvSpPr>
        <p:spPr>
          <a:xfrm>
            <a:off x="6213714" y="4110348"/>
            <a:ext cx="2643819" cy="325766"/>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a:solidFill>
                  <a:schemeClr val="bg1"/>
                </a:solidFill>
                <a:latin typeface="Lato"/>
                <a:ea typeface="Lato"/>
                <a:cs typeface="Lato"/>
                <a:sym typeface="Lato"/>
              </a:rPr>
              <a:t>Consider different messages for different audiences</a:t>
            </a:r>
            <a:endParaRPr dirty="0">
              <a:solidFill>
                <a:schemeClr val="bg1"/>
              </a:solidFill>
              <a:latin typeface="Lato"/>
              <a:ea typeface="Lato"/>
              <a:cs typeface="Lato"/>
              <a:sym typeface="Lato"/>
            </a:endParaRPr>
          </a:p>
        </p:txBody>
      </p:sp>
      <p:pic>
        <p:nvPicPr>
          <p:cNvPr id="23" name="Google Shape;220;p22">
            <a:extLst>
              <a:ext uri="{FF2B5EF4-FFF2-40B4-BE49-F238E27FC236}">
                <a16:creationId xmlns:a16="http://schemas.microsoft.com/office/drawing/2014/main" id="{0F0E0270-5560-4643-8EF2-C3A5AA748862}"/>
              </a:ext>
            </a:extLst>
          </p:cNvPr>
          <p:cNvPicPr preferRelativeResize="0"/>
          <p:nvPr/>
        </p:nvPicPr>
        <p:blipFill>
          <a:blip r:embed="rId3">
            <a:alphaModFix/>
          </a:blip>
          <a:stretch>
            <a:fillRect/>
          </a:stretch>
        </p:blipFill>
        <p:spPr>
          <a:xfrm>
            <a:off x="5922664" y="3704550"/>
            <a:ext cx="292608" cy="292608"/>
          </a:xfrm>
          <a:prstGeom prst="rect">
            <a:avLst/>
          </a:prstGeom>
          <a:noFill/>
          <a:ln>
            <a:noFill/>
          </a:ln>
        </p:spPr>
      </p:pic>
      <p:sp>
        <p:nvSpPr>
          <p:cNvPr id="24" name="Google Shape;221;p22">
            <a:extLst>
              <a:ext uri="{FF2B5EF4-FFF2-40B4-BE49-F238E27FC236}">
                <a16:creationId xmlns:a16="http://schemas.microsoft.com/office/drawing/2014/main" id="{DC94EF5B-B452-4099-99A8-180058CE3FB8}"/>
              </a:ext>
            </a:extLst>
          </p:cNvPr>
          <p:cNvSpPr txBox="1"/>
          <p:nvPr/>
        </p:nvSpPr>
        <p:spPr>
          <a:xfrm>
            <a:off x="6215264" y="3704600"/>
            <a:ext cx="3656050" cy="29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a:solidFill>
                  <a:schemeClr val="bg1"/>
                </a:solidFill>
                <a:latin typeface="Lato"/>
                <a:ea typeface="Lato"/>
                <a:cs typeface="Lato"/>
                <a:sym typeface="Lato"/>
              </a:rPr>
              <a:t>Keep listings accurate</a:t>
            </a:r>
            <a:endParaRPr dirty="0">
              <a:solidFill>
                <a:schemeClr val="bg1"/>
              </a:solidFill>
              <a:latin typeface="Lato"/>
              <a:ea typeface="Lato"/>
              <a:cs typeface="Lato"/>
              <a:sym typeface="Lato"/>
            </a:endParaRPr>
          </a:p>
        </p:txBody>
      </p:sp>
      <p:sp>
        <p:nvSpPr>
          <p:cNvPr id="18" name="Google Shape;211;p22">
            <a:extLst>
              <a:ext uri="{FF2B5EF4-FFF2-40B4-BE49-F238E27FC236}">
                <a16:creationId xmlns:a16="http://schemas.microsoft.com/office/drawing/2014/main" id="{73A40F75-FC29-4AB4-84F8-C41CE2C0E183}"/>
              </a:ext>
            </a:extLst>
          </p:cNvPr>
          <p:cNvSpPr txBox="1"/>
          <p:nvPr/>
        </p:nvSpPr>
        <p:spPr>
          <a:xfrm>
            <a:off x="551023" y="140988"/>
            <a:ext cx="5927750" cy="365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b="1" dirty="0">
                <a:solidFill>
                  <a:srgbClr val="A07DFB"/>
                </a:solidFill>
                <a:latin typeface="Lato"/>
                <a:ea typeface="Lato"/>
                <a:cs typeface="Lato"/>
                <a:sym typeface="Lato"/>
              </a:rPr>
              <a:t>Reputation &amp; Listing Management</a:t>
            </a:r>
            <a:endParaRPr sz="1600" b="1" dirty="0">
              <a:solidFill>
                <a:srgbClr val="A07DFB"/>
              </a:solidFill>
              <a:latin typeface="Lato"/>
              <a:ea typeface="Lato"/>
              <a:cs typeface="Lato"/>
              <a:sym typeface="Lato"/>
            </a:endParaRPr>
          </a:p>
        </p:txBody>
      </p:sp>
      <p:grpSp>
        <p:nvGrpSpPr>
          <p:cNvPr id="13" name="Group 12">
            <a:extLst>
              <a:ext uri="{FF2B5EF4-FFF2-40B4-BE49-F238E27FC236}">
                <a16:creationId xmlns:a16="http://schemas.microsoft.com/office/drawing/2014/main" id="{FBF872DE-D52B-487D-915B-82B621A22532}"/>
              </a:ext>
            </a:extLst>
          </p:cNvPr>
          <p:cNvGrpSpPr/>
          <p:nvPr/>
        </p:nvGrpSpPr>
        <p:grpSpPr>
          <a:xfrm>
            <a:off x="149016" y="1012851"/>
            <a:ext cx="2410563" cy="1753156"/>
            <a:chOff x="298595" y="1657733"/>
            <a:chExt cx="2410563" cy="1753156"/>
          </a:xfrm>
        </p:grpSpPr>
        <p:pic>
          <p:nvPicPr>
            <p:cNvPr id="4" name="Picture 3" descr="A close up of a logo&#10;&#10;Description automatically generated">
              <a:extLst>
                <a:ext uri="{FF2B5EF4-FFF2-40B4-BE49-F238E27FC236}">
                  <a16:creationId xmlns:a16="http://schemas.microsoft.com/office/drawing/2014/main" id="{DA7008E5-8BB7-4FE3-B975-ED76F3CAFA74}"/>
                </a:ext>
              </a:extLst>
            </p:cNvPr>
            <p:cNvPicPr>
              <a:picLocks noChangeAspect="1"/>
            </p:cNvPicPr>
            <p:nvPr/>
          </p:nvPicPr>
          <p:blipFill>
            <a:blip r:embed="rId5"/>
            <a:stretch>
              <a:fillRect/>
            </a:stretch>
          </p:blipFill>
          <p:spPr>
            <a:xfrm>
              <a:off x="396458" y="1657733"/>
              <a:ext cx="1663700" cy="50165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0891CC9C-8B2A-4877-BE1B-2B4279130327}"/>
                </a:ext>
              </a:extLst>
            </p:cNvPr>
            <p:cNvPicPr>
              <a:picLocks noChangeAspect="1"/>
            </p:cNvPicPr>
            <p:nvPr/>
          </p:nvPicPr>
          <p:blipFill>
            <a:blip r:embed="rId6"/>
            <a:stretch>
              <a:fillRect/>
            </a:stretch>
          </p:blipFill>
          <p:spPr>
            <a:xfrm>
              <a:off x="298595" y="2026275"/>
              <a:ext cx="2410563" cy="1356905"/>
            </a:xfrm>
            <a:prstGeom prst="rect">
              <a:avLst/>
            </a:prstGeom>
          </p:spPr>
        </p:pic>
        <p:sp>
          <p:nvSpPr>
            <p:cNvPr id="7" name="Oval 6">
              <a:extLst>
                <a:ext uri="{FF2B5EF4-FFF2-40B4-BE49-F238E27FC236}">
                  <a16:creationId xmlns:a16="http://schemas.microsoft.com/office/drawing/2014/main" id="{BC6F9333-4F29-4070-96C8-68E1E4562628}"/>
                </a:ext>
              </a:extLst>
            </p:cNvPr>
            <p:cNvSpPr/>
            <p:nvPr/>
          </p:nvSpPr>
          <p:spPr>
            <a:xfrm>
              <a:off x="396458" y="2997228"/>
              <a:ext cx="1531089" cy="4136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Login | Yelp Waitlist Business Portal">
            <a:extLst>
              <a:ext uri="{FF2B5EF4-FFF2-40B4-BE49-F238E27FC236}">
                <a16:creationId xmlns:a16="http://schemas.microsoft.com/office/drawing/2014/main" id="{447FCD3A-F51A-43FE-B7FC-1D62A298AE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8037" y="2898169"/>
            <a:ext cx="1887057" cy="5227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screenshot of a cell phone&#10;&#10;Description automatically generated">
            <a:extLst>
              <a:ext uri="{FF2B5EF4-FFF2-40B4-BE49-F238E27FC236}">
                <a16:creationId xmlns:a16="http://schemas.microsoft.com/office/drawing/2014/main" id="{B669EC51-020E-45CE-BB1B-6F0718C04E97}"/>
              </a:ext>
            </a:extLst>
          </p:cNvPr>
          <p:cNvPicPr>
            <a:picLocks noChangeAspect="1"/>
          </p:cNvPicPr>
          <p:nvPr/>
        </p:nvPicPr>
        <p:blipFill>
          <a:blip r:embed="rId8"/>
          <a:stretch>
            <a:fillRect/>
          </a:stretch>
        </p:blipFill>
        <p:spPr>
          <a:xfrm>
            <a:off x="1136496" y="3449230"/>
            <a:ext cx="3421838" cy="975023"/>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E836E254-58B9-46D3-86A9-4F77C014693A}"/>
              </a:ext>
            </a:extLst>
          </p:cNvPr>
          <p:cNvPicPr>
            <a:picLocks noChangeAspect="1"/>
          </p:cNvPicPr>
          <p:nvPr/>
        </p:nvPicPr>
        <p:blipFill>
          <a:blip r:embed="rId9"/>
          <a:stretch>
            <a:fillRect/>
          </a:stretch>
        </p:blipFill>
        <p:spPr>
          <a:xfrm>
            <a:off x="1136496" y="4407524"/>
            <a:ext cx="3580100" cy="518430"/>
          </a:xfrm>
          <a:prstGeom prst="rect">
            <a:avLst/>
          </a:prstGeom>
        </p:spPr>
      </p:pic>
      <p:sp>
        <p:nvSpPr>
          <p:cNvPr id="12" name="Arrow: Right 11">
            <a:extLst>
              <a:ext uri="{FF2B5EF4-FFF2-40B4-BE49-F238E27FC236}">
                <a16:creationId xmlns:a16="http://schemas.microsoft.com/office/drawing/2014/main" id="{4A779407-91DB-479A-874A-78F4F0FF7BB6}"/>
              </a:ext>
            </a:extLst>
          </p:cNvPr>
          <p:cNvSpPr/>
          <p:nvPr/>
        </p:nvSpPr>
        <p:spPr>
          <a:xfrm>
            <a:off x="538493" y="4589004"/>
            <a:ext cx="519063" cy="1417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Google">
            <a:extLst>
              <a:ext uri="{FF2B5EF4-FFF2-40B4-BE49-F238E27FC236}">
                <a16:creationId xmlns:a16="http://schemas.microsoft.com/office/drawing/2014/main" id="{60EC5E4F-4D96-4D9C-AF6A-D80CA0F9CFB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6947" y="672319"/>
            <a:ext cx="1426449" cy="46514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 close up of a map&#10;&#10;Description automatically generated">
            <a:extLst>
              <a:ext uri="{FF2B5EF4-FFF2-40B4-BE49-F238E27FC236}">
                <a16:creationId xmlns:a16="http://schemas.microsoft.com/office/drawing/2014/main" id="{3F54B96B-776C-44E6-9B31-331E20833317}"/>
              </a:ext>
            </a:extLst>
          </p:cNvPr>
          <p:cNvPicPr>
            <a:picLocks noChangeAspect="1"/>
          </p:cNvPicPr>
          <p:nvPr/>
        </p:nvPicPr>
        <p:blipFill>
          <a:blip r:embed="rId11"/>
          <a:stretch>
            <a:fillRect/>
          </a:stretch>
        </p:blipFill>
        <p:spPr>
          <a:xfrm>
            <a:off x="3023813" y="1206758"/>
            <a:ext cx="1856611" cy="1433800"/>
          </a:xfrm>
          <a:prstGeom prst="rect">
            <a:avLst/>
          </a:prstGeom>
        </p:spPr>
      </p:pic>
      <p:pic>
        <p:nvPicPr>
          <p:cNvPr id="27" name="Picture 26" descr="A screenshot of a cell phone&#10;&#10;Description automatically generated">
            <a:extLst>
              <a:ext uri="{FF2B5EF4-FFF2-40B4-BE49-F238E27FC236}">
                <a16:creationId xmlns:a16="http://schemas.microsoft.com/office/drawing/2014/main" id="{0317D1BD-D4CA-4708-852E-0E57B7AE07B6}"/>
              </a:ext>
            </a:extLst>
          </p:cNvPr>
          <p:cNvPicPr>
            <a:picLocks noChangeAspect="1"/>
          </p:cNvPicPr>
          <p:nvPr/>
        </p:nvPicPr>
        <p:blipFill>
          <a:blip r:embed="rId12"/>
          <a:stretch>
            <a:fillRect/>
          </a:stretch>
        </p:blipFill>
        <p:spPr>
          <a:xfrm>
            <a:off x="4557630" y="288805"/>
            <a:ext cx="1856611" cy="1225930"/>
          </a:xfrm>
          <a:prstGeom prst="rect">
            <a:avLst/>
          </a:prstGeom>
        </p:spPr>
      </p:pic>
    </p:spTree>
    <p:extLst>
      <p:ext uri="{BB962C8B-B14F-4D97-AF65-F5344CB8AC3E}">
        <p14:creationId xmlns:p14="http://schemas.microsoft.com/office/powerpoint/2010/main" val="301998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Google Shape;211;p22"/>
          <p:cNvSpPr txBox="1"/>
          <p:nvPr/>
        </p:nvSpPr>
        <p:spPr>
          <a:xfrm>
            <a:off x="585815" y="655977"/>
            <a:ext cx="5852100" cy="365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b="1" dirty="0">
                <a:solidFill>
                  <a:srgbClr val="A07DFB"/>
                </a:solidFill>
                <a:latin typeface="Lato"/>
                <a:ea typeface="Lato"/>
                <a:cs typeface="Lato"/>
                <a:sym typeface="Lato"/>
              </a:rPr>
              <a:t>Social Media </a:t>
            </a:r>
            <a:endParaRPr sz="1600" b="1" dirty="0">
              <a:solidFill>
                <a:srgbClr val="A07DFB"/>
              </a:solidFill>
              <a:latin typeface="Lato"/>
              <a:ea typeface="Lato"/>
              <a:cs typeface="Lato"/>
              <a:sym typeface="Lato"/>
            </a:endParaRPr>
          </a:p>
        </p:txBody>
      </p:sp>
      <p:sp>
        <p:nvSpPr>
          <p:cNvPr id="212" name="Google Shape;212;p22"/>
          <p:cNvSpPr txBox="1"/>
          <p:nvPr/>
        </p:nvSpPr>
        <p:spPr>
          <a:xfrm>
            <a:off x="565200" y="1036600"/>
            <a:ext cx="4324460" cy="174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34454E"/>
                </a:solidFill>
                <a:latin typeface="Century Gothic"/>
                <a:ea typeface="Century Gothic"/>
                <a:cs typeface="Century Gothic"/>
                <a:sym typeface="Century Gothic"/>
              </a:rPr>
              <a:t>Use your Social Media Pages to Promote Health, Wellness and Safety</a:t>
            </a:r>
            <a:endParaRPr lang="en" sz="2400" b="1" dirty="0">
              <a:solidFill>
                <a:srgbClr val="34454E"/>
              </a:solidFill>
              <a:latin typeface="Century Gothic"/>
              <a:ea typeface="Century Gothic"/>
              <a:cs typeface="Century Gothic"/>
              <a:sym typeface="Century Gothic"/>
            </a:endParaRPr>
          </a:p>
        </p:txBody>
      </p:sp>
      <p:sp>
        <p:nvSpPr>
          <p:cNvPr id="213" name="Google Shape;213;p22"/>
          <p:cNvSpPr txBox="1"/>
          <p:nvPr/>
        </p:nvSpPr>
        <p:spPr>
          <a:xfrm>
            <a:off x="565200" y="2474509"/>
            <a:ext cx="3904163" cy="221483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dirty="0">
                <a:solidFill>
                  <a:srgbClr val="34454E"/>
                </a:solidFill>
                <a:latin typeface="Lato"/>
                <a:ea typeface="Lato"/>
                <a:cs typeface="Lato"/>
                <a:sym typeface="Lato"/>
              </a:rPr>
              <a:t>Include COVID-19 Related links to website on social media – ASCA Social Media Kit</a:t>
            </a:r>
            <a:endParaRPr dirty="0">
              <a:solidFill>
                <a:srgbClr val="34454E"/>
              </a:solidFill>
              <a:latin typeface="Lato"/>
              <a:ea typeface="Lato"/>
              <a:cs typeface="Lato"/>
              <a:sym typeface="Lato"/>
            </a:endParaRPr>
          </a:p>
        </p:txBody>
      </p:sp>
      <p:pic>
        <p:nvPicPr>
          <p:cNvPr id="220" name="Google Shape;220;p22"/>
          <p:cNvPicPr preferRelativeResize="0"/>
          <p:nvPr/>
        </p:nvPicPr>
        <p:blipFill>
          <a:blip r:embed="rId3">
            <a:alphaModFix/>
          </a:blip>
          <a:stretch>
            <a:fillRect/>
          </a:stretch>
        </p:blipFill>
        <p:spPr>
          <a:xfrm>
            <a:off x="641400" y="3366200"/>
            <a:ext cx="292608" cy="292608"/>
          </a:xfrm>
          <a:prstGeom prst="rect">
            <a:avLst/>
          </a:prstGeom>
          <a:noFill/>
          <a:ln>
            <a:noFill/>
          </a:ln>
        </p:spPr>
      </p:pic>
      <p:sp>
        <p:nvSpPr>
          <p:cNvPr id="221" name="Google Shape;221;p22"/>
          <p:cNvSpPr txBox="1"/>
          <p:nvPr/>
        </p:nvSpPr>
        <p:spPr>
          <a:xfrm>
            <a:off x="934000" y="3366250"/>
            <a:ext cx="3291900" cy="29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200" b="1" dirty="0">
                <a:solidFill>
                  <a:srgbClr val="703996"/>
                </a:solidFill>
                <a:latin typeface="Lato"/>
                <a:ea typeface="Lato"/>
                <a:cs typeface="Lato"/>
                <a:sym typeface="Lato"/>
              </a:rPr>
              <a:t>Publish special messages on re-opening hours and or specific locations</a:t>
            </a:r>
            <a:endParaRPr sz="1200" dirty="0">
              <a:solidFill>
                <a:srgbClr val="703996"/>
              </a:solidFill>
              <a:latin typeface="Lato"/>
              <a:ea typeface="Lato"/>
              <a:cs typeface="Lato"/>
              <a:sym typeface="Lato"/>
            </a:endParaRPr>
          </a:p>
        </p:txBody>
      </p:sp>
      <p:pic>
        <p:nvPicPr>
          <p:cNvPr id="222" name="Google Shape;222;p22"/>
          <p:cNvPicPr preferRelativeResize="0"/>
          <p:nvPr/>
        </p:nvPicPr>
        <p:blipFill>
          <a:blip r:embed="rId3">
            <a:alphaModFix/>
          </a:blip>
          <a:stretch>
            <a:fillRect/>
          </a:stretch>
        </p:blipFill>
        <p:spPr>
          <a:xfrm>
            <a:off x="641400" y="3734938"/>
            <a:ext cx="292608" cy="292608"/>
          </a:xfrm>
          <a:prstGeom prst="rect">
            <a:avLst/>
          </a:prstGeom>
          <a:noFill/>
          <a:ln>
            <a:noFill/>
          </a:ln>
        </p:spPr>
      </p:pic>
      <p:sp>
        <p:nvSpPr>
          <p:cNvPr id="223" name="Google Shape;223;p22"/>
          <p:cNvSpPr txBox="1"/>
          <p:nvPr/>
        </p:nvSpPr>
        <p:spPr>
          <a:xfrm>
            <a:off x="933104" y="3765579"/>
            <a:ext cx="3541579" cy="29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200" b="1" dirty="0">
                <a:solidFill>
                  <a:srgbClr val="703996"/>
                </a:solidFill>
                <a:latin typeface="Lato"/>
                <a:ea typeface="Lato"/>
                <a:cs typeface="Lato"/>
                <a:sym typeface="Lato"/>
              </a:rPr>
              <a:t>Post pictures of staff wearing masks, handwashing or use infographics</a:t>
            </a:r>
            <a:endParaRPr sz="1200" dirty="0">
              <a:solidFill>
                <a:srgbClr val="703996"/>
              </a:solidFill>
              <a:latin typeface="Lato"/>
              <a:ea typeface="Lato"/>
              <a:cs typeface="Lato"/>
              <a:sym typeface="Lato"/>
            </a:endParaRPr>
          </a:p>
        </p:txBody>
      </p:sp>
      <p:sp>
        <p:nvSpPr>
          <p:cNvPr id="224" name="Google Shape;224;p22"/>
          <p:cNvSpPr txBox="1">
            <a:spLocks noGrp="1"/>
          </p:cNvSpPr>
          <p:nvPr>
            <p:ph type="sldNum" idx="12"/>
          </p:nvPr>
        </p:nvSpPr>
        <p:spPr>
          <a:xfrm>
            <a:off x="8308833" y="4631942"/>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bg1"/>
                </a:solidFill>
              </a:rPr>
              <a:t>14</a:t>
            </a:fld>
            <a:endParaRPr dirty="0">
              <a:solidFill>
                <a:schemeClr val="bg1"/>
              </a:solidFill>
            </a:endParaRPr>
          </a:p>
        </p:txBody>
      </p:sp>
      <p:pic>
        <p:nvPicPr>
          <p:cNvPr id="2" name="Picture 1">
            <a:extLst>
              <a:ext uri="{FF2B5EF4-FFF2-40B4-BE49-F238E27FC236}">
                <a16:creationId xmlns:a16="http://schemas.microsoft.com/office/drawing/2014/main" id="{0DDE4AB5-B6B3-48D5-A366-3691FC7843F0}"/>
              </a:ext>
            </a:extLst>
          </p:cNvPr>
          <p:cNvPicPr>
            <a:picLocks noChangeAspect="1"/>
          </p:cNvPicPr>
          <p:nvPr/>
        </p:nvPicPr>
        <p:blipFill>
          <a:blip r:embed="rId4"/>
          <a:stretch>
            <a:fillRect/>
          </a:stretch>
        </p:blipFill>
        <p:spPr>
          <a:xfrm>
            <a:off x="641400" y="4103668"/>
            <a:ext cx="292633" cy="292633"/>
          </a:xfrm>
          <a:prstGeom prst="rect">
            <a:avLst/>
          </a:prstGeom>
        </p:spPr>
      </p:pic>
      <p:sp>
        <p:nvSpPr>
          <p:cNvPr id="19" name="Google Shape;221;p22">
            <a:extLst>
              <a:ext uri="{FF2B5EF4-FFF2-40B4-BE49-F238E27FC236}">
                <a16:creationId xmlns:a16="http://schemas.microsoft.com/office/drawing/2014/main" id="{0E8AB7C3-A63C-491E-95DE-28A3BEC6F3AC}"/>
              </a:ext>
            </a:extLst>
          </p:cNvPr>
          <p:cNvSpPr txBox="1"/>
          <p:nvPr/>
        </p:nvSpPr>
        <p:spPr>
          <a:xfrm>
            <a:off x="934000" y="4118724"/>
            <a:ext cx="3291900" cy="29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200" b="1" dirty="0">
                <a:solidFill>
                  <a:srgbClr val="703996"/>
                </a:solidFill>
                <a:latin typeface="Lato"/>
                <a:ea typeface="Lato"/>
                <a:cs typeface="Lato"/>
                <a:sym typeface="Lato"/>
              </a:rPr>
              <a:t>Reinforce safety measures and new protocols</a:t>
            </a:r>
            <a:endParaRPr sz="1200" b="1" dirty="0">
              <a:solidFill>
                <a:srgbClr val="703996"/>
              </a:solidFill>
              <a:latin typeface="Lato"/>
              <a:ea typeface="Lato"/>
              <a:cs typeface="Lato"/>
              <a:sym typeface="Lato"/>
            </a:endParaRPr>
          </a:p>
        </p:txBody>
      </p:sp>
      <p:pic>
        <p:nvPicPr>
          <p:cNvPr id="3" name="Picture 2">
            <a:extLst>
              <a:ext uri="{FF2B5EF4-FFF2-40B4-BE49-F238E27FC236}">
                <a16:creationId xmlns:a16="http://schemas.microsoft.com/office/drawing/2014/main" id="{5D4785FA-D863-4C24-8C9E-CC5BBAE10B5F}"/>
              </a:ext>
            </a:extLst>
          </p:cNvPr>
          <p:cNvPicPr>
            <a:picLocks noChangeAspect="1"/>
          </p:cNvPicPr>
          <p:nvPr/>
        </p:nvPicPr>
        <p:blipFill>
          <a:blip r:embed="rId5"/>
          <a:stretch>
            <a:fillRect/>
          </a:stretch>
        </p:blipFill>
        <p:spPr>
          <a:xfrm>
            <a:off x="4831857" y="1905912"/>
            <a:ext cx="3790332" cy="2212812"/>
          </a:xfrm>
          <a:prstGeom prst="rect">
            <a:avLst/>
          </a:prstGeom>
          <a:ln>
            <a:solidFill>
              <a:srgbClr val="7030A0"/>
            </a:solidFill>
          </a:ln>
        </p:spPr>
      </p:pic>
      <p:pic>
        <p:nvPicPr>
          <p:cNvPr id="5" name="Picture 4">
            <a:extLst>
              <a:ext uri="{FF2B5EF4-FFF2-40B4-BE49-F238E27FC236}">
                <a16:creationId xmlns:a16="http://schemas.microsoft.com/office/drawing/2014/main" id="{4D245DD0-7C5A-4F4D-8B77-81DE4C9666E7}"/>
              </a:ext>
            </a:extLst>
          </p:cNvPr>
          <p:cNvPicPr>
            <a:picLocks noChangeAspect="1"/>
          </p:cNvPicPr>
          <p:nvPr/>
        </p:nvPicPr>
        <p:blipFill>
          <a:blip r:embed="rId6"/>
          <a:stretch>
            <a:fillRect/>
          </a:stretch>
        </p:blipFill>
        <p:spPr>
          <a:xfrm>
            <a:off x="5603196" y="511728"/>
            <a:ext cx="2462583" cy="1902905"/>
          </a:xfrm>
          <a:prstGeom prst="rect">
            <a:avLst/>
          </a:prstGeom>
          <a:ln>
            <a:solidFill>
              <a:srgbClr val="7030A0"/>
            </a:solidFill>
          </a:ln>
        </p:spPr>
      </p:pic>
    </p:spTree>
    <p:extLst>
      <p:ext uri="{BB962C8B-B14F-4D97-AF65-F5344CB8AC3E}">
        <p14:creationId xmlns:p14="http://schemas.microsoft.com/office/powerpoint/2010/main" val="2183052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social media post of food&#10;&#10;Description automatically generated">
            <a:extLst>
              <a:ext uri="{FF2B5EF4-FFF2-40B4-BE49-F238E27FC236}">
                <a16:creationId xmlns:a16="http://schemas.microsoft.com/office/drawing/2014/main" id="{8F419D08-DBC0-4C4B-ACD1-35A2091A0087}"/>
              </a:ext>
            </a:extLst>
          </p:cNvPr>
          <p:cNvPicPr>
            <a:picLocks noChangeAspect="1"/>
          </p:cNvPicPr>
          <p:nvPr/>
        </p:nvPicPr>
        <p:blipFill>
          <a:blip r:embed="rId2"/>
          <a:stretch>
            <a:fillRect/>
          </a:stretch>
        </p:blipFill>
        <p:spPr>
          <a:xfrm>
            <a:off x="391853" y="806745"/>
            <a:ext cx="3631171" cy="3530010"/>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7382D75D-52AE-406F-A457-B34C1E96DAAE}"/>
              </a:ext>
            </a:extLst>
          </p:cNvPr>
          <p:cNvPicPr>
            <a:picLocks noChangeAspect="1"/>
          </p:cNvPicPr>
          <p:nvPr/>
        </p:nvPicPr>
        <p:blipFill>
          <a:blip r:embed="rId3"/>
          <a:stretch>
            <a:fillRect/>
          </a:stretch>
        </p:blipFill>
        <p:spPr>
          <a:xfrm>
            <a:off x="4200802" y="248092"/>
            <a:ext cx="2735759" cy="2494369"/>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D5682B79-E2EF-44A0-8D69-F223A9A993FA}"/>
              </a:ext>
            </a:extLst>
          </p:cNvPr>
          <p:cNvPicPr>
            <a:picLocks noChangeAspect="1"/>
          </p:cNvPicPr>
          <p:nvPr/>
        </p:nvPicPr>
        <p:blipFill>
          <a:blip r:embed="rId4"/>
          <a:stretch>
            <a:fillRect/>
          </a:stretch>
        </p:blipFill>
        <p:spPr>
          <a:xfrm>
            <a:off x="4200802" y="2928066"/>
            <a:ext cx="2735759" cy="2043773"/>
          </a:xfrm>
          <a:prstGeom prst="rect">
            <a:avLst/>
          </a:prstGeom>
        </p:spPr>
      </p:pic>
      <p:sp>
        <p:nvSpPr>
          <p:cNvPr id="13" name="Google Shape;211;p22">
            <a:extLst>
              <a:ext uri="{FF2B5EF4-FFF2-40B4-BE49-F238E27FC236}">
                <a16:creationId xmlns:a16="http://schemas.microsoft.com/office/drawing/2014/main" id="{7968A851-0A2A-4E46-A880-2E063D015D76}"/>
              </a:ext>
            </a:extLst>
          </p:cNvPr>
          <p:cNvSpPr txBox="1"/>
          <p:nvPr/>
        </p:nvSpPr>
        <p:spPr>
          <a:xfrm>
            <a:off x="391853" y="248092"/>
            <a:ext cx="5852100" cy="365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b="1" dirty="0">
                <a:solidFill>
                  <a:srgbClr val="A07DFB"/>
                </a:solidFill>
                <a:latin typeface="Lato"/>
                <a:ea typeface="Lato"/>
                <a:cs typeface="Lato"/>
                <a:sym typeface="Lato"/>
              </a:rPr>
              <a:t>Social Media: Performance Metrics </a:t>
            </a:r>
            <a:endParaRPr sz="1600" b="1" dirty="0">
              <a:solidFill>
                <a:srgbClr val="A07DFB"/>
              </a:solidFill>
              <a:latin typeface="Lato"/>
              <a:ea typeface="Lato"/>
              <a:cs typeface="Lato"/>
              <a:sym typeface="Lato"/>
            </a:endParaRPr>
          </a:p>
        </p:txBody>
      </p:sp>
    </p:spTree>
    <p:extLst>
      <p:ext uri="{BB962C8B-B14F-4D97-AF65-F5344CB8AC3E}">
        <p14:creationId xmlns:p14="http://schemas.microsoft.com/office/powerpoint/2010/main" val="549776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B4FB14-3F07-4241-8384-A6C5F061D2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dirty="0"/>
          </a:p>
        </p:txBody>
      </p:sp>
      <p:pic>
        <p:nvPicPr>
          <p:cNvPr id="4" name="Picture 3" descr="A screenshot of a cell phone&#10;&#10;Description automatically generated">
            <a:extLst>
              <a:ext uri="{FF2B5EF4-FFF2-40B4-BE49-F238E27FC236}">
                <a16:creationId xmlns:a16="http://schemas.microsoft.com/office/drawing/2014/main" id="{AC76E4CD-509E-4930-A492-B2FF3B367103}"/>
              </a:ext>
            </a:extLst>
          </p:cNvPr>
          <p:cNvPicPr>
            <a:picLocks noChangeAspect="1"/>
          </p:cNvPicPr>
          <p:nvPr/>
        </p:nvPicPr>
        <p:blipFill>
          <a:blip r:embed="rId2"/>
          <a:stretch>
            <a:fillRect/>
          </a:stretch>
        </p:blipFill>
        <p:spPr>
          <a:xfrm>
            <a:off x="1243853" y="0"/>
            <a:ext cx="6656294" cy="5143500"/>
          </a:xfrm>
          <a:prstGeom prst="rect">
            <a:avLst/>
          </a:prstGeom>
        </p:spPr>
      </p:pic>
    </p:spTree>
    <p:extLst>
      <p:ext uri="{BB962C8B-B14F-4D97-AF65-F5344CB8AC3E}">
        <p14:creationId xmlns:p14="http://schemas.microsoft.com/office/powerpoint/2010/main" val="1370143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957E56B-9C3F-4B3D-A8FB-2E32DD846A16}"/>
              </a:ext>
            </a:extLst>
          </p:cNvPr>
          <p:cNvSpPr>
            <a:spLocks noGrp="1"/>
          </p:cNvSpPr>
          <p:nvPr>
            <p:ph type="subTitle" idx="1"/>
          </p:nvPr>
        </p:nvSpPr>
        <p:spPr>
          <a:xfrm>
            <a:off x="465963" y="626500"/>
            <a:ext cx="2926200" cy="454500"/>
          </a:xfrm>
        </p:spPr>
        <p:txBody>
          <a:bodyPr wrap="square" anchor="t">
            <a:noAutofit/>
          </a:bodyPr>
          <a:lstStyle/>
          <a:p>
            <a:pPr>
              <a:lnSpc>
                <a:spcPct val="105000"/>
              </a:lnSpc>
              <a:spcAft>
                <a:spcPts val="600"/>
              </a:spcAft>
            </a:pPr>
            <a:r>
              <a:rPr lang="en-US" sz="1400" dirty="0"/>
              <a:t>Measuring Success</a:t>
            </a:r>
          </a:p>
        </p:txBody>
      </p:sp>
      <p:sp>
        <p:nvSpPr>
          <p:cNvPr id="3" name="Title 2">
            <a:extLst>
              <a:ext uri="{FF2B5EF4-FFF2-40B4-BE49-F238E27FC236}">
                <a16:creationId xmlns:a16="http://schemas.microsoft.com/office/drawing/2014/main" id="{7F916F16-876F-48D5-9178-DB8DC1A12C65}"/>
              </a:ext>
            </a:extLst>
          </p:cNvPr>
          <p:cNvSpPr>
            <a:spLocks noGrp="1"/>
          </p:cNvSpPr>
          <p:nvPr>
            <p:ph type="title"/>
          </p:nvPr>
        </p:nvSpPr>
        <p:spPr>
          <a:xfrm>
            <a:off x="565200" y="1081000"/>
            <a:ext cx="2926200" cy="2087502"/>
          </a:xfrm>
        </p:spPr>
        <p:txBody>
          <a:bodyPr wrap="square" anchor="t">
            <a:normAutofit/>
          </a:bodyPr>
          <a:lstStyle/>
          <a:p>
            <a:pPr>
              <a:lnSpc>
                <a:spcPct val="90000"/>
              </a:lnSpc>
            </a:pPr>
            <a:r>
              <a:rPr lang="en-US" sz="2200" dirty="0"/>
              <a:t>Ecosystem:  </a:t>
            </a:r>
            <a:br>
              <a:rPr lang="en-US" sz="2200" dirty="0"/>
            </a:br>
            <a:r>
              <a:rPr lang="en-US" sz="2200" i="1" dirty="0"/>
              <a:t>A complex network </a:t>
            </a:r>
            <a:r>
              <a:rPr lang="en-US" sz="3200" i="1" dirty="0"/>
              <a:t>or </a:t>
            </a:r>
            <a:br>
              <a:rPr lang="en-US" sz="2200" i="1" dirty="0"/>
            </a:br>
            <a:r>
              <a:rPr lang="en-US" sz="2200" i="1" dirty="0"/>
              <a:t>interconnected system</a:t>
            </a:r>
          </a:p>
        </p:txBody>
      </p:sp>
      <p:sp>
        <p:nvSpPr>
          <p:cNvPr id="4" name="Slide Number Placeholder 3">
            <a:extLst>
              <a:ext uri="{FF2B5EF4-FFF2-40B4-BE49-F238E27FC236}">
                <a16:creationId xmlns:a16="http://schemas.microsoft.com/office/drawing/2014/main" id="{0270A074-9492-4D5C-B28F-1384D5442CBF}"/>
              </a:ext>
            </a:extLst>
          </p:cNvPr>
          <p:cNvSpPr>
            <a:spLocks noGrp="1"/>
          </p:cNvSpPr>
          <p:nvPr>
            <p:ph type="sldNum" idx="12"/>
          </p:nvPr>
        </p:nvSpPr>
        <p:spPr>
          <a:xfrm>
            <a:off x="8308833" y="4631942"/>
            <a:ext cx="548700" cy="393600"/>
          </a:xfrm>
        </p:spPr>
        <p:txBody>
          <a:bodyPr wrap="square" anchor="ctr">
            <a:normAutofit/>
          </a:bodyPr>
          <a:lstStyle/>
          <a:p>
            <a:pPr>
              <a:lnSpc>
                <a:spcPct val="90000"/>
              </a:lnSpc>
              <a:spcAft>
                <a:spcPts val="600"/>
              </a:spcAft>
            </a:pPr>
            <a:fld id="{00000000-1234-1234-1234-123412341234}" type="slidenum">
              <a:rPr lang="en" sz="900" smtClean="0"/>
              <a:pPr>
                <a:lnSpc>
                  <a:spcPct val="90000"/>
                </a:lnSpc>
                <a:spcAft>
                  <a:spcPts val="600"/>
                </a:spcAft>
              </a:pPr>
              <a:t>17</a:t>
            </a:fld>
            <a:endParaRPr lang="en" sz="900"/>
          </a:p>
        </p:txBody>
      </p:sp>
      <p:pic>
        <p:nvPicPr>
          <p:cNvPr id="6" name="Picture 5" descr="A close up of a logo&#10;&#10;Description automatically generated">
            <a:extLst>
              <a:ext uri="{FF2B5EF4-FFF2-40B4-BE49-F238E27FC236}">
                <a16:creationId xmlns:a16="http://schemas.microsoft.com/office/drawing/2014/main" id="{9A4CD4AB-0709-40BF-A3AA-85A1866847B2}"/>
              </a:ext>
            </a:extLst>
          </p:cNvPr>
          <p:cNvPicPr>
            <a:picLocks noChangeAspect="1"/>
          </p:cNvPicPr>
          <p:nvPr/>
        </p:nvPicPr>
        <p:blipFill>
          <a:blip r:embed="rId2"/>
          <a:stretch>
            <a:fillRect/>
          </a:stretch>
        </p:blipFill>
        <p:spPr>
          <a:xfrm>
            <a:off x="3778906" y="53127"/>
            <a:ext cx="4019448" cy="1971026"/>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29F57391-B84B-4D3D-9D0C-B4E960576649}"/>
              </a:ext>
            </a:extLst>
          </p:cNvPr>
          <p:cNvPicPr>
            <a:picLocks noChangeAspect="1"/>
          </p:cNvPicPr>
          <p:nvPr/>
        </p:nvPicPr>
        <p:blipFill>
          <a:blip r:embed="rId3"/>
          <a:stretch>
            <a:fillRect/>
          </a:stretch>
        </p:blipFill>
        <p:spPr>
          <a:xfrm>
            <a:off x="6079740" y="691179"/>
            <a:ext cx="1762073" cy="1771299"/>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CD7E7AC2-9338-49C3-B466-0BE397B85B09}"/>
              </a:ext>
            </a:extLst>
          </p:cNvPr>
          <p:cNvPicPr>
            <a:picLocks noChangeAspect="1"/>
          </p:cNvPicPr>
          <p:nvPr/>
        </p:nvPicPr>
        <p:blipFill>
          <a:blip r:embed="rId4"/>
          <a:stretch>
            <a:fillRect/>
          </a:stretch>
        </p:blipFill>
        <p:spPr>
          <a:xfrm>
            <a:off x="3850647" y="2553327"/>
            <a:ext cx="4458186" cy="2157556"/>
          </a:xfrm>
          <a:prstGeom prst="rect">
            <a:avLst/>
          </a:prstGeom>
        </p:spPr>
      </p:pic>
    </p:spTree>
    <p:extLst>
      <p:ext uri="{BB962C8B-B14F-4D97-AF65-F5344CB8AC3E}">
        <p14:creationId xmlns:p14="http://schemas.microsoft.com/office/powerpoint/2010/main" val="3466957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id="{F8652EC9-C154-4093-A91C-05F7EE61EF36}"/>
              </a:ext>
            </a:extLst>
          </p:cNvPr>
          <p:cNvPicPr>
            <a:picLocks noChangeAspect="1"/>
          </p:cNvPicPr>
          <p:nvPr/>
        </p:nvPicPr>
        <p:blipFill>
          <a:blip r:embed="rId2"/>
          <a:stretch>
            <a:fillRect/>
          </a:stretch>
        </p:blipFill>
        <p:spPr>
          <a:xfrm>
            <a:off x="455339" y="2571750"/>
            <a:ext cx="2185664" cy="2179972"/>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A52B91AC-7CB8-49E9-8A04-C349FF6DC867}"/>
              </a:ext>
            </a:extLst>
          </p:cNvPr>
          <p:cNvPicPr>
            <a:picLocks noChangeAspect="1"/>
          </p:cNvPicPr>
          <p:nvPr/>
        </p:nvPicPr>
        <p:blipFill>
          <a:blip r:embed="rId3"/>
          <a:stretch>
            <a:fillRect/>
          </a:stretch>
        </p:blipFill>
        <p:spPr>
          <a:xfrm>
            <a:off x="330235" y="149444"/>
            <a:ext cx="7404100" cy="2292350"/>
          </a:xfrm>
          <a:prstGeom prst="rect">
            <a:avLst/>
          </a:prstGeom>
        </p:spPr>
      </p:pic>
      <p:pic>
        <p:nvPicPr>
          <p:cNvPr id="8" name="Picture 7" descr="A picture containing drawing, device&#10;&#10;Description automatically generated">
            <a:extLst>
              <a:ext uri="{FF2B5EF4-FFF2-40B4-BE49-F238E27FC236}">
                <a16:creationId xmlns:a16="http://schemas.microsoft.com/office/drawing/2014/main" id="{FA01F3B3-00F9-42AA-BBA7-836B12D82041}"/>
              </a:ext>
            </a:extLst>
          </p:cNvPr>
          <p:cNvPicPr>
            <a:picLocks noChangeAspect="1"/>
          </p:cNvPicPr>
          <p:nvPr/>
        </p:nvPicPr>
        <p:blipFill>
          <a:blip r:embed="rId4"/>
          <a:stretch>
            <a:fillRect/>
          </a:stretch>
        </p:blipFill>
        <p:spPr>
          <a:xfrm>
            <a:off x="5738742" y="2642933"/>
            <a:ext cx="2504580" cy="2374602"/>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4E9F5D6F-EEAA-402A-8DE1-7B42760232FA}"/>
              </a:ext>
            </a:extLst>
          </p:cNvPr>
          <p:cNvPicPr>
            <a:picLocks noChangeAspect="1"/>
          </p:cNvPicPr>
          <p:nvPr/>
        </p:nvPicPr>
        <p:blipFill>
          <a:blip r:embed="rId5"/>
          <a:stretch>
            <a:fillRect/>
          </a:stretch>
        </p:blipFill>
        <p:spPr>
          <a:xfrm>
            <a:off x="3696988" y="2571750"/>
            <a:ext cx="2299917" cy="405366"/>
          </a:xfrm>
          <a:prstGeom prst="rect">
            <a:avLst/>
          </a:prstGeom>
        </p:spPr>
      </p:pic>
      <p:pic>
        <p:nvPicPr>
          <p:cNvPr id="12" name="Picture 11" descr="A close up of a logo&#10;&#10;Description automatically generated">
            <a:extLst>
              <a:ext uri="{FF2B5EF4-FFF2-40B4-BE49-F238E27FC236}">
                <a16:creationId xmlns:a16="http://schemas.microsoft.com/office/drawing/2014/main" id="{1D04F305-329A-4B15-8A5B-9974F776DA3E}"/>
              </a:ext>
            </a:extLst>
          </p:cNvPr>
          <p:cNvPicPr>
            <a:picLocks noChangeAspect="1"/>
          </p:cNvPicPr>
          <p:nvPr/>
        </p:nvPicPr>
        <p:blipFill>
          <a:blip r:embed="rId6"/>
          <a:stretch>
            <a:fillRect/>
          </a:stretch>
        </p:blipFill>
        <p:spPr>
          <a:xfrm>
            <a:off x="3758587" y="3180049"/>
            <a:ext cx="965200" cy="901700"/>
          </a:xfrm>
          <a:prstGeom prst="rect">
            <a:avLst/>
          </a:prstGeom>
        </p:spPr>
      </p:pic>
      <p:pic>
        <p:nvPicPr>
          <p:cNvPr id="14" name="Picture 13" descr="A picture containing clock&#10;&#10;Description automatically generated">
            <a:extLst>
              <a:ext uri="{FF2B5EF4-FFF2-40B4-BE49-F238E27FC236}">
                <a16:creationId xmlns:a16="http://schemas.microsoft.com/office/drawing/2014/main" id="{184766BA-DD21-4ADA-9E4B-AEE95733898A}"/>
              </a:ext>
            </a:extLst>
          </p:cNvPr>
          <p:cNvPicPr>
            <a:picLocks noChangeAspect="1"/>
          </p:cNvPicPr>
          <p:nvPr/>
        </p:nvPicPr>
        <p:blipFill>
          <a:blip r:embed="rId7"/>
          <a:stretch>
            <a:fillRect/>
          </a:stretch>
        </p:blipFill>
        <p:spPr>
          <a:xfrm>
            <a:off x="5041715" y="3180049"/>
            <a:ext cx="622300" cy="901700"/>
          </a:xfrm>
          <a:prstGeom prst="rect">
            <a:avLst/>
          </a:prstGeom>
        </p:spPr>
      </p:pic>
    </p:spTree>
    <p:extLst>
      <p:ext uri="{BB962C8B-B14F-4D97-AF65-F5344CB8AC3E}">
        <p14:creationId xmlns:p14="http://schemas.microsoft.com/office/powerpoint/2010/main" val="218179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2" name="Google Shape;212;p22"/>
          <p:cNvSpPr txBox="1"/>
          <p:nvPr/>
        </p:nvSpPr>
        <p:spPr>
          <a:xfrm>
            <a:off x="6832341" y="971126"/>
            <a:ext cx="4536521" cy="87308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chemeClr val="bg1"/>
                </a:solidFill>
                <a:latin typeface="Century Gothic"/>
                <a:ea typeface="Century Gothic"/>
                <a:cs typeface="Century Gothic"/>
                <a:sym typeface="Century Gothic"/>
              </a:rPr>
              <a:t>Trade Secrets!</a:t>
            </a:r>
          </a:p>
          <a:p>
            <a:pPr marL="0" lvl="0" indent="0" algn="l" rtl="0">
              <a:lnSpc>
                <a:spcPct val="115000"/>
              </a:lnSpc>
              <a:spcBef>
                <a:spcPts val="0"/>
              </a:spcBef>
              <a:spcAft>
                <a:spcPts val="0"/>
              </a:spcAft>
              <a:buNone/>
            </a:pPr>
            <a:endParaRPr lang="en" sz="2400" b="1" dirty="0">
              <a:solidFill>
                <a:schemeClr val="bg1"/>
              </a:solidFill>
              <a:latin typeface="Century Gothic"/>
              <a:ea typeface="Century Gothic"/>
              <a:cs typeface="Century Gothic"/>
              <a:sym typeface="Century Gothic"/>
            </a:endParaRPr>
          </a:p>
        </p:txBody>
      </p:sp>
      <p:pic>
        <p:nvPicPr>
          <p:cNvPr id="220" name="Google Shape;220;p22"/>
          <p:cNvPicPr preferRelativeResize="0"/>
          <p:nvPr/>
        </p:nvPicPr>
        <p:blipFill>
          <a:blip r:embed="rId3">
            <a:alphaModFix/>
          </a:blip>
          <a:stretch>
            <a:fillRect/>
          </a:stretch>
        </p:blipFill>
        <p:spPr>
          <a:xfrm>
            <a:off x="4136104" y="1087248"/>
            <a:ext cx="292608" cy="292608"/>
          </a:xfrm>
          <a:prstGeom prst="rect">
            <a:avLst/>
          </a:prstGeom>
          <a:noFill/>
          <a:ln>
            <a:noFill/>
          </a:ln>
        </p:spPr>
      </p:pic>
      <p:sp>
        <p:nvSpPr>
          <p:cNvPr id="221" name="Google Shape;221;p22"/>
          <p:cNvSpPr txBox="1"/>
          <p:nvPr/>
        </p:nvSpPr>
        <p:spPr>
          <a:xfrm>
            <a:off x="4427154" y="1081000"/>
            <a:ext cx="3291900" cy="29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err="1">
                <a:solidFill>
                  <a:srgbClr val="7030A0"/>
                </a:solidFill>
                <a:latin typeface="Lato"/>
                <a:ea typeface="Lato"/>
                <a:cs typeface="Lato"/>
                <a:sym typeface="Lato"/>
                <a:hlinkClick r:id="rId4">
                  <a:extLst>
                    <a:ext uri="{A12FA001-AC4F-418D-AE19-62706E023703}">
                      <ahyp:hlinkClr xmlns:ahyp="http://schemas.microsoft.com/office/drawing/2018/hyperlinkcolor" val="tx"/>
                    </a:ext>
                  </a:extLst>
                </a:hlinkClick>
              </a:rPr>
              <a:t>DashThis</a:t>
            </a:r>
            <a:r>
              <a:rPr lang="en-US" b="1" dirty="0">
                <a:solidFill>
                  <a:srgbClr val="7030A0"/>
                </a:solidFill>
                <a:latin typeface="Lato"/>
                <a:ea typeface="Lato"/>
                <a:cs typeface="Lato"/>
                <a:sym typeface="Lato"/>
              </a:rPr>
              <a:t> </a:t>
            </a:r>
            <a:r>
              <a:rPr lang="en-US" b="1" dirty="0">
                <a:solidFill>
                  <a:srgbClr val="CC99FF"/>
                </a:solidFill>
                <a:latin typeface="Lato"/>
                <a:ea typeface="Lato"/>
                <a:cs typeface="Lato"/>
                <a:sym typeface="Lato"/>
              </a:rPr>
              <a:t>(reporting)</a:t>
            </a:r>
            <a:endParaRPr dirty="0">
              <a:solidFill>
                <a:srgbClr val="CC99FF"/>
              </a:solidFill>
              <a:latin typeface="Lato"/>
              <a:ea typeface="Lato"/>
              <a:cs typeface="Lato"/>
              <a:sym typeface="Lato"/>
            </a:endParaRPr>
          </a:p>
        </p:txBody>
      </p:sp>
      <p:pic>
        <p:nvPicPr>
          <p:cNvPr id="222" name="Google Shape;222;p22"/>
          <p:cNvPicPr preferRelativeResize="0"/>
          <p:nvPr/>
        </p:nvPicPr>
        <p:blipFill>
          <a:blip r:embed="rId3">
            <a:alphaModFix/>
          </a:blip>
          <a:stretch>
            <a:fillRect/>
          </a:stretch>
        </p:blipFill>
        <p:spPr>
          <a:xfrm>
            <a:off x="4136104" y="1455986"/>
            <a:ext cx="292608" cy="292608"/>
          </a:xfrm>
          <a:prstGeom prst="rect">
            <a:avLst/>
          </a:prstGeom>
          <a:noFill/>
          <a:ln>
            <a:noFill/>
          </a:ln>
        </p:spPr>
      </p:pic>
      <p:sp>
        <p:nvSpPr>
          <p:cNvPr id="223" name="Google Shape;223;p22"/>
          <p:cNvSpPr txBox="1"/>
          <p:nvPr/>
        </p:nvSpPr>
        <p:spPr>
          <a:xfrm>
            <a:off x="4427152" y="1427434"/>
            <a:ext cx="4168775" cy="29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err="1">
                <a:solidFill>
                  <a:srgbClr val="7030A0"/>
                </a:solidFill>
                <a:latin typeface="Lato"/>
                <a:ea typeface="Lato"/>
                <a:cs typeface="Lato"/>
                <a:sym typeface="Lato"/>
                <a:hlinkClick r:id="rId5">
                  <a:extLst>
                    <a:ext uri="{A12FA001-AC4F-418D-AE19-62706E023703}">
                      <ahyp:hlinkClr xmlns:ahyp="http://schemas.microsoft.com/office/drawing/2018/hyperlinkcolor" val="tx"/>
                    </a:ext>
                  </a:extLst>
                </a:hlinkClick>
              </a:rPr>
              <a:t>Venngage</a:t>
            </a:r>
            <a:r>
              <a:rPr lang="en-US" b="1" dirty="0">
                <a:solidFill>
                  <a:srgbClr val="7030A0"/>
                </a:solidFill>
                <a:latin typeface="Lato"/>
                <a:ea typeface="Lato"/>
                <a:cs typeface="Lato"/>
                <a:sym typeface="Lato"/>
              </a:rPr>
              <a:t> </a:t>
            </a:r>
            <a:r>
              <a:rPr lang="en-US" b="1" dirty="0">
                <a:solidFill>
                  <a:srgbClr val="CC99FF"/>
                </a:solidFill>
                <a:latin typeface="Lato"/>
                <a:ea typeface="Lato"/>
                <a:cs typeface="Lato"/>
                <a:sym typeface="Lato"/>
              </a:rPr>
              <a:t>(graphic design tool)</a:t>
            </a:r>
            <a:endParaRPr dirty="0">
              <a:solidFill>
                <a:srgbClr val="CC99FF"/>
              </a:solidFill>
              <a:latin typeface="Lato"/>
              <a:ea typeface="Lato"/>
              <a:cs typeface="Lato"/>
              <a:sym typeface="Lato"/>
            </a:endParaRPr>
          </a:p>
        </p:txBody>
      </p:sp>
      <p:sp>
        <p:nvSpPr>
          <p:cNvPr id="4" name="Subtitle 3">
            <a:extLst>
              <a:ext uri="{FF2B5EF4-FFF2-40B4-BE49-F238E27FC236}">
                <a16:creationId xmlns:a16="http://schemas.microsoft.com/office/drawing/2014/main" id="{D3D50CFD-C014-4E02-986C-2E0BE4530AC0}"/>
              </a:ext>
            </a:extLst>
          </p:cNvPr>
          <p:cNvSpPr>
            <a:spLocks noGrp="1"/>
          </p:cNvSpPr>
          <p:nvPr>
            <p:ph type="subTitle" idx="1"/>
          </p:nvPr>
        </p:nvSpPr>
        <p:spPr/>
        <p:txBody>
          <a:bodyPr/>
          <a:lstStyle/>
          <a:p>
            <a:r>
              <a:rPr lang="en-US" dirty="0"/>
              <a:t>Resources &amp; Tools</a:t>
            </a:r>
          </a:p>
        </p:txBody>
      </p:sp>
      <p:sp>
        <p:nvSpPr>
          <p:cNvPr id="3" name="Title 2">
            <a:extLst>
              <a:ext uri="{FF2B5EF4-FFF2-40B4-BE49-F238E27FC236}">
                <a16:creationId xmlns:a16="http://schemas.microsoft.com/office/drawing/2014/main" id="{8D2191FB-DB3D-4E12-B29E-8195FA129AC0}"/>
              </a:ext>
            </a:extLst>
          </p:cNvPr>
          <p:cNvSpPr>
            <a:spLocks noGrp="1"/>
          </p:cNvSpPr>
          <p:nvPr>
            <p:ph type="title"/>
          </p:nvPr>
        </p:nvSpPr>
        <p:spPr/>
        <p:txBody>
          <a:bodyPr/>
          <a:lstStyle/>
          <a:p>
            <a:r>
              <a:rPr lang="en-US" dirty="0"/>
              <a:t>Economical resources for programs of any size</a:t>
            </a:r>
          </a:p>
        </p:txBody>
      </p:sp>
      <p:sp>
        <p:nvSpPr>
          <p:cNvPr id="224" name="Google Shape;224;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bg1"/>
                </a:solidFill>
              </a:rPr>
              <a:t>19</a:t>
            </a:fld>
            <a:endParaRPr dirty="0">
              <a:solidFill>
                <a:schemeClr val="bg1"/>
              </a:solidFill>
            </a:endParaRPr>
          </a:p>
        </p:txBody>
      </p:sp>
      <p:pic>
        <p:nvPicPr>
          <p:cNvPr id="2" name="Picture 1">
            <a:extLst>
              <a:ext uri="{FF2B5EF4-FFF2-40B4-BE49-F238E27FC236}">
                <a16:creationId xmlns:a16="http://schemas.microsoft.com/office/drawing/2014/main" id="{0DDE4AB5-B6B3-48D5-A366-3691FC7843F0}"/>
              </a:ext>
            </a:extLst>
          </p:cNvPr>
          <p:cNvPicPr>
            <a:picLocks noChangeAspect="1"/>
          </p:cNvPicPr>
          <p:nvPr/>
        </p:nvPicPr>
        <p:blipFill>
          <a:blip r:embed="rId6"/>
          <a:stretch>
            <a:fillRect/>
          </a:stretch>
        </p:blipFill>
        <p:spPr>
          <a:xfrm>
            <a:off x="4136104" y="1852770"/>
            <a:ext cx="292633" cy="292633"/>
          </a:xfrm>
          <a:prstGeom prst="rect">
            <a:avLst/>
          </a:prstGeom>
        </p:spPr>
      </p:pic>
      <p:sp>
        <p:nvSpPr>
          <p:cNvPr id="19" name="Google Shape;221;p22">
            <a:extLst>
              <a:ext uri="{FF2B5EF4-FFF2-40B4-BE49-F238E27FC236}">
                <a16:creationId xmlns:a16="http://schemas.microsoft.com/office/drawing/2014/main" id="{0E8AB7C3-A63C-491E-95DE-28A3BEC6F3AC}"/>
              </a:ext>
            </a:extLst>
          </p:cNvPr>
          <p:cNvSpPr txBox="1"/>
          <p:nvPr/>
        </p:nvSpPr>
        <p:spPr>
          <a:xfrm>
            <a:off x="4427153" y="1866209"/>
            <a:ext cx="4168775" cy="29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err="1">
                <a:solidFill>
                  <a:srgbClr val="7030A0"/>
                </a:solidFill>
                <a:latin typeface="Lato"/>
                <a:ea typeface="Lato"/>
                <a:cs typeface="Lato"/>
                <a:sym typeface="Lato"/>
              </a:rPr>
              <a:t>GoogleMyBusiness</a:t>
            </a:r>
            <a:r>
              <a:rPr lang="en-US" b="1" dirty="0">
                <a:solidFill>
                  <a:srgbClr val="7030A0"/>
                </a:solidFill>
                <a:latin typeface="Lato"/>
                <a:ea typeface="Lato"/>
                <a:cs typeface="Lato"/>
                <a:sym typeface="Lato"/>
              </a:rPr>
              <a:t> </a:t>
            </a:r>
            <a:r>
              <a:rPr lang="en-US" b="1" dirty="0">
                <a:solidFill>
                  <a:srgbClr val="CC99FF"/>
                </a:solidFill>
                <a:latin typeface="Lato"/>
                <a:ea typeface="Lato"/>
                <a:cs typeface="Lato"/>
                <a:sym typeface="Lato"/>
              </a:rPr>
              <a:t>(physician &amp; location listings)</a:t>
            </a:r>
            <a:endParaRPr dirty="0">
              <a:solidFill>
                <a:srgbClr val="CC99FF"/>
              </a:solidFill>
              <a:latin typeface="Lato"/>
              <a:ea typeface="Lato"/>
              <a:cs typeface="Lato"/>
              <a:sym typeface="Lato"/>
            </a:endParaRPr>
          </a:p>
        </p:txBody>
      </p:sp>
      <p:pic>
        <p:nvPicPr>
          <p:cNvPr id="21" name="Google Shape;220;p22">
            <a:extLst>
              <a:ext uri="{FF2B5EF4-FFF2-40B4-BE49-F238E27FC236}">
                <a16:creationId xmlns:a16="http://schemas.microsoft.com/office/drawing/2014/main" id="{A2DE6829-631F-49D3-96A0-C51356895481}"/>
              </a:ext>
            </a:extLst>
          </p:cNvPr>
          <p:cNvPicPr preferRelativeResize="0"/>
          <p:nvPr/>
        </p:nvPicPr>
        <p:blipFill>
          <a:blip r:embed="rId3">
            <a:alphaModFix/>
          </a:blip>
          <a:stretch>
            <a:fillRect/>
          </a:stretch>
        </p:blipFill>
        <p:spPr>
          <a:xfrm>
            <a:off x="4134554" y="2721956"/>
            <a:ext cx="292608" cy="292608"/>
          </a:xfrm>
          <a:prstGeom prst="rect">
            <a:avLst/>
          </a:prstGeom>
          <a:noFill/>
          <a:ln>
            <a:noFill/>
          </a:ln>
        </p:spPr>
      </p:pic>
      <p:sp>
        <p:nvSpPr>
          <p:cNvPr id="22" name="Google Shape;221;p22">
            <a:extLst>
              <a:ext uri="{FF2B5EF4-FFF2-40B4-BE49-F238E27FC236}">
                <a16:creationId xmlns:a16="http://schemas.microsoft.com/office/drawing/2014/main" id="{47C88773-81DB-4E73-BDEA-7DC223F4F39F}"/>
              </a:ext>
            </a:extLst>
          </p:cNvPr>
          <p:cNvSpPr txBox="1"/>
          <p:nvPr/>
        </p:nvSpPr>
        <p:spPr>
          <a:xfrm>
            <a:off x="4427152" y="2797583"/>
            <a:ext cx="4402692" cy="1138552"/>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a:solidFill>
                  <a:srgbClr val="7030A0"/>
                </a:solidFill>
                <a:latin typeface="Lato"/>
                <a:ea typeface="Lato"/>
                <a:cs typeface="Lato"/>
                <a:sym typeface="Lato"/>
              </a:rPr>
              <a:t>Email Marketing</a:t>
            </a:r>
          </a:p>
          <a:p>
            <a:pPr marL="285750" lvl="0" indent="-285750" algn="l" rtl="0">
              <a:lnSpc>
                <a:spcPct val="115000"/>
              </a:lnSpc>
              <a:spcBef>
                <a:spcPts val="0"/>
              </a:spcBef>
              <a:spcAft>
                <a:spcPts val="0"/>
              </a:spcAft>
              <a:buFont typeface="Arial" panose="020B0604020202020204" pitchFamily="34" charset="0"/>
              <a:buChar char="•"/>
            </a:pPr>
            <a:r>
              <a:rPr lang="en-US" b="1" dirty="0" err="1">
                <a:solidFill>
                  <a:srgbClr val="CC99FF"/>
                </a:solidFill>
                <a:latin typeface="Lato"/>
                <a:ea typeface="Lato"/>
                <a:cs typeface="Lato"/>
                <a:sym typeface="Lato"/>
              </a:rPr>
              <a:t>ConstantContact</a:t>
            </a:r>
            <a:endParaRPr lang="en-US" b="1" dirty="0">
              <a:solidFill>
                <a:srgbClr val="CC99FF"/>
              </a:solidFill>
              <a:latin typeface="Lato"/>
              <a:ea typeface="Lato"/>
              <a:cs typeface="Lato"/>
              <a:sym typeface="Lato"/>
            </a:endParaRPr>
          </a:p>
          <a:p>
            <a:pPr marL="285750" lvl="0" indent="-285750" algn="l" rtl="0">
              <a:lnSpc>
                <a:spcPct val="115000"/>
              </a:lnSpc>
              <a:spcBef>
                <a:spcPts val="0"/>
              </a:spcBef>
              <a:spcAft>
                <a:spcPts val="0"/>
              </a:spcAft>
              <a:buFont typeface="Arial" panose="020B0604020202020204" pitchFamily="34" charset="0"/>
              <a:buChar char="•"/>
            </a:pPr>
            <a:r>
              <a:rPr lang="en-US" b="1" dirty="0" err="1">
                <a:solidFill>
                  <a:srgbClr val="CC99FF"/>
                </a:solidFill>
                <a:latin typeface="Lato"/>
                <a:ea typeface="Lato"/>
                <a:cs typeface="Lato"/>
                <a:sym typeface="Lato"/>
              </a:rPr>
              <a:t>CampaignMonitor</a:t>
            </a:r>
            <a:endParaRPr lang="en-US" b="1" dirty="0">
              <a:solidFill>
                <a:srgbClr val="CC99FF"/>
              </a:solidFill>
              <a:latin typeface="Lato"/>
              <a:ea typeface="Lato"/>
              <a:cs typeface="Lato"/>
              <a:sym typeface="Lato"/>
            </a:endParaRPr>
          </a:p>
          <a:p>
            <a:pPr marL="285750" lvl="0" indent="-285750" algn="l" rtl="0">
              <a:lnSpc>
                <a:spcPct val="115000"/>
              </a:lnSpc>
              <a:spcBef>
                <a:spcPts val="0"/>
              </a:spcBef>
              <a:spcAft>
                <a:spcPts val="0"/>
              </a:spcAft>
              <a:buFont typeface="Arial" panose="020B0604020202020204" pitchFamily="34" charset="0"/>
              <a:buChar char="•"/>
            </a:pPr>
            <a:r>
              <a:rPr lang="en-US" b="1" dirty="0" err="1">
                <a:solidFill>
                  <a:srgbClr val="CC99FF"/>
                </a:solidFill>
                <a:latin typeface="Lato"/>
                <a:ea typeface="Lato"/>
                <a:cs typeface="Lato"/>
                <a:sym typeface="Lato"/>
              </a:rPr>
              <a:t>SalesForce</a:t>
            </a:r>
            <a:endParaRPr lang="en-US" b="1" dirty="0">
              <a:solidFill>
                <a:srgbClr val="CC99FF"/>
              </a:solidFill>
              <a:latin typeface="Lato"/>
              <a:ea typeface="Lato"/>
              <a:cs typeface="Lato"/>
              <a:sym typeface="Lato"/>
            </a:endParaRPr>
          </a:p>
          <a:p>
            <a:pPr marL="0" lvl="0" indent="0" algn="l" rtl="0">
              <a:lnSpc>
                <a:spcPct val="115000"/>
              </a:lnSpc>
              <a:spcBef>
                <a:spcPts val="0"/>
              </a:spcBef>
              <a:spcAft>
                <a:spcPts val="0"/>
              </a:spcAft>
              <a:buNone/>
            </a:pPr>
            <a:endParaRPr dirty="0">
              <a:solidFill>
                <a:srgbClr val="7030A0"/>
              </a:solidFill>
              <a:latin typeface="Lato"/>
              <a:ea typeface="Lato"/>
              <a:cs typeface="Lato"/>
              <a:sym typeface="Lato"/>
            </a:endParaRPr>
          </a:p>
        </p:txBody>
      </p:sp>
      <p:pic>
        <p:nvPicPr>
          <p:cNvPr id="23" name="Google Shape;220;p22">
            <a:extLst>
              <a:ext uri="{FF2B5EF4-FFF2-40B4-BE49-F238E27FC236}">
                <a16:creationId xmlns:a16="http://schemas.microsoft.com/office/drawing/2014/main" id="{0F0E0270-5560-4643-8EF2-C3A5AA748862}"/>
              </a:ext>
            </a:extLst>
          </p:cNvPr>
          <p:cNvPicPr preferRelativeResize="0"/>
          <p:nvPr/>
        </p:nvPicPr>
        <p:blipFill>
          <a:blip r:embed="rId3">
            <a:alphaModFix/>
          </a:blip>
          <a:stretch>
            <a:fillRect/>
          </a:stretch>
        </p:blipFill>
        <p:spPr>
          <a:xfrm>
            <a:off x="4136104" y="2308740"/>
            <a:ext cx="292608" cy="292608"/>
          </a:xfrm>
          <a:prstGeom prst="rect">
            <a:avLst/>
          </a:prstGeom>
          <a:noFill/>
          <a:ln>
            <a:noFill/>
          </a:ln>
        </p:spPr>
      </p:pic>
      <p:sp>
        <p:nvSpPr>
          <p:cNvPr id="24" name="Google Shape;221;p22">
            <a:extLst>
              <a:ext uri="{FF2B5EF4-FFF2-40B4-BE49-F238E27FC236}">
                <a16:creationId xmlns:a16="http://schemas.microsoft.com/office/drawing/2014/main" id="{DC94EF5B-B452-4099-99A8-180058CE3FB8}"/>
              </a:ext>
            </a:extLst>
          </p:cNvPr>
          <p:cNvSpPr txBox="1"/>
          <p:nvPr/>
        </p:nvSpPr>
        <p:spPr>
          <a:xfrm>
            <a:off x="4428704" y="2308790"/>
            <a:ext cx="3656050" cy="29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err="1">
                <a:solidFill>
                  <a:srgbClr val="7030A0"/>
                </a:solidFill>
                <a:latin typeface="Lato"/>
                <a:ea typeface="Lato"/>
                <a:cs typeface="Lato"/>
                <a:sym typeface="Lato"/>
                <a:hlinkClick r:id="rId7">
                  <a:extLst>
                    <a:ext uri="{A12FA001-AC4F-418D-AE19-62706E023703}">
                      <ahyp:hlinkClr xmlns:ahyp="http://schemas.microsoft.com/office/drawing/2018/hyperlinkcolor" val="tx"/>
                    </a:ext>
                  </a:extLst>
                </a:hlinkClick>
              </a:rPr>
              <a:t>TruDigital</a:t>
            </a:r>
            <a:r>
              <a:rPr lang="en-US" b="1" dirty="0">
                <a:solidFill>
                  <a:srgbClr val="7030A0"/>
                </a:solidFill>
                <a:latin typeface="Lato"/>
                <a:ea typeface="Lato"/>
                <a:cs typeface="Lato"/>
                <a:sym typeface="Lato"/>
                <a:hlinkClick r:id="rId7">
                  <a:extLst>
                    <a:ext uri="{A12FA001-AC4F-418D-AE19-62706E023703}">
                      <ahyp:hlinkClr xmlns:ahyp="http://schemas.microsoft.com/office/drawing/2018/hyperlinkcolor" val="tx"/>
                    </a:ext>
                  </a:extLst>
                </a:hlinkClick>
              </a:rPr>
              <a:t> </a:t>
            </a:r>
            <a:r>
              <a:rPr lang="en-US" b="1" dirty="0">
                <a:solidFill>
                  <a:srgbClr val="CC99FF"/>
                </a:solidFill>
                <a:latin typeface="Lato"/>
                <a:ea typeface="Lato"/>
                <a:cs typeface="Lato"/>
                <a:sym typeface="Lato"/>
              </a:rPr>
              <a:t>(digital signage)</a:t>
            </a:r>
            <a:endParaRPr dirty="0">
              <a:solidFill>
                <a:srgbClr val="CC99FF"/>
              </a:solidFill>
              <a:latin typeface="Lato"/>
              <a:ea typeface="Lato"/>
              <a:cs typeface="Lato"/>
              <a:sym typeface="Lato"/>
            </a:endParaRPr>
          </a:p>
        </p:txBody>
      </p:sp>
    </p:spTree>
    <p:extLst>
      <p:ext uri="{BB962C8B-B14F-4D97-AF65-F5344CB8AC3E}">
        <p14:creationId xmlns:p14="http://schemas.microsoft.com/office/powerpoint/2010/main" val="13070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p:nvPr/>
        </p:nvSpPr>
        <p:spPr>
          <a:xfrm>
            <a:off x="565200" y="699252"/>
            <a:ext cx="2926200" cy="365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b="1" dirty="0">
                <a:solidFill>
                  <a:srgbClr val="FFB74E"/>
                </a:solidFill>
                <a:latin typeface="Lato"/>
                <a:ea typeface="Lato"/>
                <a:cs typeface="Lato"/>
                <a:sym typeface="Lato"/>
              </a:rPr>
              <a:t>Patients Are Anxious About Seeking  Healthcare</a:t>
            </a:r>
            <a:endParaRPr sz="1600" b="1" dirty="0">
              <a:solidFill>
                <a:srgbClr val="FFB74E"/>
              </a:solidFill>
              <a:latin typeface="Lato"/>
              <a:ea typeface="Lato"/>
              <a:cs typeface="Lato"/>
              <a:sym typeface="Lato"/>
            </a:endParaRPr>
          </a:p>
        </p:txBody>
      </p:sp>
      <p:sp>
        <p:nvSpPr>
          <p:cNvPr id="189" name="Google Shape;189;p21"/>
          <p:cNvSpPr txBox="1"/>
          <p:nvPr/>
        </p:nvSpPr>
        <p:spPr>
          <a:xfrm>
            <a:off x="565199" y="1140286"/>
            <a:ext cx="2926201" cy="286021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200" b="1" dirty="0">
                <a:solidFill>
                  <a:srgbClr val="FFFFFF"/>
                </a:solidFill>
                <a:latin typeface="Century Gothic"/>
                <a:ea typeface="Century Gothic"/>
                <a:cs typeface="Century Gothic"/>
                <a:sym typeface="Century Gothic"/>
              </a:rPr>
              <a:t>Fear is keeping people away from doctors offices, causing them to delay or avoid care for chronic illnesses or injury.</a:t>
            </a:r>
            <a:endParaRPr lang="en" sz="2200" b="1" dirty="0">
              <a:solidFill>
                <a:srgbClr val="FFFFFF"/>
              </a:solidFill>
              <a:latin typeface="Century Gothic"/>
              <a:ea typeface="Century Gothic"/>
              <a:cs typeface="Century Gothic"/>
              <a:sym typeface="Century Gothic"/>
            </a:endParaRPr>
          </a:p>
          <a:p>
            <a:pPr lvl="0">
              <a:lnSpc>
                <a:spcPct val="115000"/>
              </a:lnSpc>
            </a:pPr>
            <a:endParaRPr lang="en-US" b="1" dirty="0">
              <a:solidFill>
                <a:schemeClr val="bg1">
                  <a:lumMod val="95000"/>
                </a:schemeClr>
              </a:solidFill>
              <a:latin typeface="Lato" panose="020B0604020202020204" charset="0"/>
            </a:endParaRPr>
          </a:p>
          <a:p>
            <a:pPr lvl="0">
              <a:lnSpc>
                <a:spcPct val="115000"/>
              </a:lnSpc>
            </a:pPr>
            <a:r>
              <a:rPr lang="en-US" sz="1200" b="1" dirty="0">
                <a:solidFill>
                  <a:schemeClr val="bg1">
                    <a:lumMod val="95000"/>
                  </a:schemeClr>
                </a:solidFill>
                <a:latin typeface="Lato" panose="020B0604020202020204" charset="0"/>
                <a:ea typeface="Century Gothic"/>
                <a:cs typeface="Century Gothic"/>
                <a:sym typeface="Century Gothic"/>
              </a:rPr>
              <a:t>Sage Growth Partners / </a:t>
            </a:r>
            <a:r>
              <a:rPr lang="en-US" sz="1200" b="1" dirty="0" err="1">
                <a:solidFill>
                  <a:schemeClr val="bg1">
                    <a:lumMod val="95000"/>
                  </a:schemeClr>
                </a:solidFill>
                <a:latin typeface="Lato" panose="020B0604020202020204" charset="0"/>
                <a:ea typeface="Century Gothic"/>
                <a:cs typeface="Century Gothic"/>
                <a:sym typeface="Century Gothic"/>
              </a:rPr>
              <a:t>Blackbook</a:t>
            </a:r>
            <a:r>
              <a:rPr lang="en-US" sz="1200" b="1" dirty="0">
                <a:solidFill>
                  <a:schemeClr val="bg1">
                    <a:lumMod val="95000"/>
                  </a:schemeClr>
                </a:solidFill>
                <a:latin typeface="Lato" panose="020B0604020202020204" charset="0"/>
                <a:ea typeface="Century Gothic"/>
                <a:cs typeface="Century Gothic"/>
                <a:sym typeface="Century Gothic"/>
              </a:rPr>
              <a:t> Research, May 2020</a:t>
            </a:r>
            <a:r>
              <a:rPr lang="en-US" sz="1200" b="1" baseline="30000" dirty="0">
                <a:solidFill>
                  <a:schemeClr val="bg1">
                    <a:lumMod val="95000"/>
                  </a:schemeClr>
                </a:solidFill>
                <a:latin typeface="Lato" panose="020B0604020202020204" charset="0"/>
                <a:ea typeface="Century Gothic"/>
                <a:cs typeface="Century Gothic"/>
                <a:sym typeface="Century Gothic"/>
              </a:rPr>
              <a:t>1</a:t>
            </a:r>
            <a:endParaRPr lang="en" sz="1200" b="1" baseline="30000" dirty="0">
              <a:solidFill>
                <a:schemeClr val="bg1">
                  <a:lumMod val="95000"/>
                </a:schemeClr>
              </a:solidFill>
              <a:latin typeface="Lato" panose="020B0604020202020204" charset="0"/>
              <a:ea typeface="Century Gothic"/>
              <a:cs typeface="Century Gothic"/>
              <a:sym typeface="Century Gothic"/>
            </a:endParaRPr>
          </a:p>
        </p:txBody>
      </p:sp>
      <p:sp>
        <p:nvSpPr>
          <p:cNvPr id="205" name="Google Shape;205;p21"/>
          <p:cNvSpPr txBox="1">
            <a:spLocks noGrp="1"/>
          </p:cNvSpPr>
          <p:nvPr>
            <p:ph type="sldNum" idx="12"/>
          </p:nvPr>
        </p:nvSpPr>
        <p:spPr>
          <a:xfrm>
            <a:off x="8308833" y="4631942"/>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200"/>
              <a:t>2</a:t>
            </a:fld>
            <a:endParaRPr sz="1200" dirty="0"/>
          </a:p>
        </p:txBody>
      </p:sp>
      <p:sp>
        <p:nvSpPr>
          <p:cNvPr id="2" name="TextBox 1">
            <a:extLst>
              <a:ext uri="{FF2B5EF4-FFF2-40B4-BE49-F238E27FC236}">
                <a16:creationId xmlns:a16="http://schemas.microsoft.com/office/drawing/2014/main" id="{74D2AC82-F2D9-480D-8797-20D5D8E952BD}"/>
              </a:ext>
            </a:extLst>
          </p:cNvPr>
          <p:cNvSpPr txBox="1"/>
          <p:nvPr/>
        </p:nvSpPr>
        <p:spPr>
          <a:xfrm>
            <a:off x="4243291" y="518467"/>
            <a:ext cx="4360078" cy="523220"/>
          </a:xfrm>
          <a:prstGeom prst="rect">
            <a:avLst/>
          </a:prstGeom>
          <a:noFill/>
        </p:spPr>
        <p:txBody>
          <a:bodyPr wrap="square" rtlCol="0">
            <a:spAutoFit/>
          </a:bodyPr>
          <a:lstStyle/>
          <a:p>
            <a:r>
              <a:rPr lang="en-US" b="1" dirty="0">
                <a:solidFill>
                  <a:srgbClr val="7030A0"/>
                </a:solidFill>
                <a:latin typeface="Lato" panose="020B0604020202020204" charset="0"/>
              </a:rPr>
              <a:t>33% </a:t>
            </a:r>
            <a:r>
              <a:rPr lang="en-US" dirty="0">
                <a:latin typeface="Lato" panose="020B0604020202020204" charset="0"/>
              </a:rPr>
              <a:t>percent of consumers surveyed report feeling unsafe going to their doctors office.</a:t>
            </a:r>
            <a:endParaRPr lang="en-US" baseline="30000" dirty="0">
              <a:latin typeface="Lato" panose="020B0604020202020204" charset="0"/>
            </a:endParaRPr>
          </a:p>
        </p:txBody>
      </p:sp>
      <p:sp>
        <p:nvSpPr>
          <p:cNvPr id="3" name="Rectangle 2">
            <a:extLst>
              <a:ext uri="{FF2B5EF4-FFF2-40B4-BE49-F238E27FC236}">
                <a16:creationId xmlns:a16="http://schemas.microsoft.com/office/drawing/2014/main" id="{86751C1D-FC3D-4DBE-899F-177DB8FF27AE}"/>
              </a:ext>
            </a:extLst>
          </p:cNvPr>
          <p:cNvSpPr/>
          <p:nvPr/>
        </p:nvSpPr>
        <p:spPr>
          <a:xfrm>
            <a:off x="4179794" y="4478053"/>
            <a:ext cx="3495908" cy="307777"/>
          </a:xfrm>
          <a:prstGeom prst="rect">
            <a:avLst/>
          </a:prstGeom>
        </p:spPr>
        <p:txBody>
          <a:bodyPr wrap="square">
            <a:spAutoFit/>
          </a:bodyPr>
          <a:lstStyle/>
          <a:p>
            <a:pPr marL="228600" indent="-228600">
              <a:buAutoNum type="arabicPeriod"/>
            </a:pPr>
            <a:r>
              <a:rPr lang="en-US" sz="600" dirty="0">
                <a:solidFill>
                  <a:schemeClr val="bg1">
                    <a:lumMod val="75000"/>
                  </a:schemeClr>
                </a:solidFill>
                <a:latin typeface="Lato" panose="020B0604020202020204" charset="0"/>
                <a:hlinkClick r:id="rId3">
                  <a:extLst>
                    <a:ext uri="{A12FA001-AC4F-418D-AE19-62706E023703}">
                      <ahyp:hlinkClr xmlns:ahyp="http://schemas.microsoft.com/office/drawing/2018/hyperlinkcolor" val="tx"/>
                    </a:ext>
                  </a:extLst>
                </a:hlinkClick>
              </a:rPr>
              <a:t>http://go.sage-growth.com/covid-19-market-report</a:t>
            </a:r>
            <a:endParaRPr lang="en-US" sz="600" dirty="0">
              <a:solidFill>
                <a:schemeClr val="bg2">
                  <a:lumMod val="40000"/>
                  <a:lumOff val="60000"/>
                </a:schemeClr>
              </a:solidFill>
              <a:latin typeface="Lato" panose="020B0604020202020204" charset="0"/>
            </a:endParaRPr>
          </a:p>
          <a:p>
            <a:pPr marL="228600" indent="-228600">
              <a:buAutoNum type="arabicPeriod"/>
            </a:pPr>
            <a:endParaRPr lang="en-US" sz="800" dirty="0"/>
          </a:p>
        </p:txBody>
      </p:sp>
      <p:sp>
        <p:nvSpPr>
          <p:cNvPr id="4" name="TextBox 3">
            <a:extLst>
              <a:ext uri="{FF2B5EF4-FFF2-40B4-BE49-F238E27FC236}">
                <a16:creationId xmlns:a16="http://schemas.microsoft.com/office/drawing/2014/main" id="{3CD2523D-F783-4BF9-A804-14F60CD12CF1}"/>
              </a:ext>
            </a:extLst>
          </p:cNvPr>
          <p:cNvSpPr txBox="1"/>
          <p:nvPr/>
        </p:nvSpPr>
        <p:spPr>
          <a:xfrm>
            <a:off x="4243291" y="1193457"/>
            <a:ext cx="4335509" cy="1200329"/>
          </a:xfrm>
          <a:prstGeom prst="rect">
            <a:avLst/>
          </a:prstGeom>
          <a:noFill/>
        </p:spPr>
        <p:txBody>
          <a:bodyPr wrap="square" rtlCol="0">
            <a:spAutoFit/>
          </a:bodyPr>
          <a:lstStyle/>
          <a:p>
            <a:r>
              <a:rPr lang="en-US" dirty="0">
                <a:latin typeface="Lato" panose="020B0604020202020204" charset="0"/>
              </a:rPr>
              <a:t>More than half of respondents have access to telehealth and  of those who have used it,  </a:t>
            </a:r>
            <a:r>
              <a:rPr lang="en-US" sz="1600" b="1" dirty="0">
                <a:solidFill>
                  <a:srgbClr val="7030A0"/>
                </a:solidFill>
                <a:latin typeface="Lato" panose="020B0604020202020204" charset="0"/>
              </a:rPr>
              <a:t>78% </a:t>
            </a:r>
            <a:r>
              <a:rPr lang="en-US" dirty="0">
                <a:latin typeface="Lato" panose="020B0604020202020204" charset="0"/>
              </a:rPr>
              <a:t>were satisfied with their experience.  BUT age and income are factors.  More than </a:t>
            </a:r>
            <a:r>
              <a:rPr lang="en-US" b="1" dirty="0">
                <a:solidFill>
                  <a:srgbClr val="7030A0"/>
                </a:solidFill>
                <a:latin typeface="Lato" panose="020B0604020202020204" charset="0"/>
              </a:rPr>
              <a:t>80% </a:t>
            </a:r>
            <a:r>
              <a:rPr lang="en-US" dirty="0">
                <a:solidFill>
                  <a:schemeClr val="tx1"/>
                </a:solidFill>
                <a:latin typeface="Lato" panose="020B0604020202020204" charset="0"/>
              </a:rPr>
              <a:t>of patients over the age of 55 who have access to telehealth have not used it.</a:t>
            </a:r>
            <a:endParaRPr lang="en-US" baseline="30000" dirty="0">
              <a:solidFill>
                <a:schemeClr val="tx1"/>
              </a:solidFill>
              <a:latin typeface="Lato" panose="020B0604020202020204" charset="0"/>
            </a:endParaRPr>
          </a:p>
        </p:txBody>
      </p:sp>
      <p:sp>
        <p:nvSpPr>
          <p:cNvPr id="23" name="TextBox 22">
            <a:extLst>
              <a:ext uri="{FF2B5EF4-FFF2-40B4-BE49-F238E27FC236}">
                <a16:creationId xmlns:a16="http://schemas.microsoft.com/office/drawing/2014/main" id="{7D601BC9-DE5B-4A75-A65D-A591A93528CC}"/>
              </a:ext>
            </a:extLst>
          </p:cNvPr>
          <p:cNvSpPr txBox="1"/>
          <p:nvPr/>
        </p:nvSpPr>
        <p:spPr>
          <a:xfrm>
            <a:off x="4243292" y="2545557"/>
            <a:ext cx="4400124" cy="553998"/>
          </a:xfrm>
          <a:prstGeom prst="rect">
            <a:avLst/>
          </a:prstGeom>
          <a:noFill/>
        </p:spPr>
        <p:txBody>
          <a:bodyPr wrap="square" rtlCol="0">
            <a:spAutoFit/>
          </a:bodyPr>
          <a:lstStyle/>
          <a:p>
            <a:r>
              <a:rPr lang="en-US" sz="1600" b="1" dirty="0">
                <a:solidFill>
                  <a:srgbClr val="7030A0"/>
                </a:solidFill>
                <a:latin typeface="Lato" panose="020B0604020202020204" charset="0"/>
              </a:rPr>
              <a:t>49% </a:t>
            </a:r>
            <a:r>
              <a:rPr lang="en-US" dirty="0">
                <a:latin typeface="Lato" panose="020B0604020202020204" charset="0"/>
              </a:rPr>
              <a:t>of men preferred video visits compared with only </a:t>
            </a:r>
            <a:r>
              <a:rPr lang="en-US" b="1" dirty="0">
                <a:solidFill>
                  <a:srgbClr val="7030A0"/>
                </a:solidFill>
                <a:latin typeface="Lato" panose="020B0604020202020204" charset="0"/>
              </a:rPr>
              <a:t>30% </a:t>
            </a:r>
            <a:r>
              <a:rPr lang="en-US" dirty="0">
                <a:latin typeface="Lato" panose="020B0604020202020204" charset="0"/>
              </a:rPr>
              <a:t>of women.</a:t>
            </a:r>
            <a:endParaRPr lang="en-US" baseline="30000" dirty="0">
              <a:latin typeface="Lato" panose="020B0604020202020204" charset="0"/>
            </a:endParaRPr>
          </a:p>
        </p:txBody>
      </p:sp>
      <p:sp>
        <p:nvSpPr>
          <p:cNvPr id="25" name="TextBox 24">
            <a:extLst>
              <a:ext uri="{FF2B5EF4-FFF2-40B4-BE49-F238E27FC236}">
                <a16:creationId xmlns:a16="http://schemas.microsoft.com/office/drawing/2014/main" id="{6BA56980-22B6-40EF-AB0B-AC2822D7B9CE}"/>
              </a:ext>
            </a:extLst>
          </p:cNvPr>
          <p:cNvSpPr txBox="1"/>
          <p:nvPr/>
        </p:nvSpPr>
        <p:spPr>
          <a:xfrm>
            <a:off x="4243291" y="3205251"/>
            <a:ext cx="4490581" cy="1159292"/>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rgbClr val="7030A0"/>
                </a:solidFill>
                <a:latin typeface="Lato" panose="020B0604020202020204" charset="0"/>
              </a:rPr>
              <a:t>Are you communicating with patients about the safety of your office?</a:t>
            </a:r>
          </a:p>
          <a:p>
            <a:pPr marL="285750" indent="-285750">
              <a:buFont typeface="Arial" panose="020B0604020202020204" pitchFamily="34" charset="0"/>
              <a:buChar char="•"/>
            </a:pPr>
            <a:r>
              <a:rPr lang="en-US" sz="1200" dirty="0">
                <a:solidFill>
                  <a:srgbClr val="7030A0"/>
                </a:solidFill>
                <a:latin typeface="Lato" panose="020B0604020202020204" charset="0"/>
              </a:rPr>
              <a:t>Are you using telehealth?  Can/should you expand?</a:t>
            </a:r>
          </a:p>
          <a:p>
            <a:pPr marL="285750" indent="-285750">
              <a:buFont typeface="Arial" panose="020B0604020202020204" pitchFamily="34" charset="0"/>
              <a:buChar char="•"/>
            </a:pPr>
            <a:r>
              <a:rPr lang="en-US" sz="1200" dirty="0">
                <a:solidFill>
                  <a:srgbClr val="7030A0"/>
                </a:solidFill>
                <a:latin typeface="Lato" panose="020B0604020202020204" charset="0"/>
              </a:rPr>
              <a:t>How are you accounting for differences between men/women, older/younger demographics?</a:t>
            </a:r>
          </a:p>
          <a:p>
            <a:endParaRPr lang="en-US" b="1" baseline="30000" dirty="0">
              <a:solidFill>
                <a:srgbClr val="7030A0"/>
              </a:solidFill>
              <a:latin typeface="Lato" panose="020B0604020202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cxnSp>
        <p:nvCxnSpPr>
          <p:cNvPr id="122" name="Google Shape;122;p18"/>
          <p:cNvCxnSpPr/>
          <p:nvPr/>
        </p:nvCxnSpPr>
        <p:spPr>
          <a:xfrm>
            <a:off x="4847600" y="187050"/>
            <a:ext cx="0" cy="4769400"/>
          </a:xfrm>
          <a:prstGeom prst="straightConnector1">
            <a:avLst/>
          </a:prstGeom>
          <a:noFill/>
          <a:ln w="38100" cap="flat" cmpd="sng">
            <a:solidFill>
              <a:srgbClr val="F1F2F2"/>
            </a:solidFill>
            <a:prstDash val="dot"/>
            <a:round/>
            <a:headEnd type="none" w="med" len="med"/>
            <a:tailEnd type="none" w="med" len="med"/>
          </a:ln>
        </p:spPr>
      </p:cxnSp>
      <p:sp>
        <p:nvSpPr>
          <p:cNvPr id="123" name="Google Shape;123;p18"/>
          <p:cNvSpPr txBox="1"/>
          <p:nvPr/>
        </p:nvSpPr>
        <p:spPr>
          <a:xfrm>
            <a:off x="5154599" y="461100"/>
            <a:ext cx="3937361"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solidFill>
                  <a:srgbClr val="703996"/>
                </a:solidFill>
                <a:latin typeface="Lato"/>
                <a:ea typeface="Lato"/>
                <a:cs typeface="Lato"/>
                <a:sym typeface="Lato"/>
              </a:rPr>
              <a:t>Understand the patient journey unique to you</a:t>
            </a:r>
            <a:endParaRPr b="1" dirty="0">
              <a:solidFill>
                <a:srgbClr val="703996"/>
              </a:solidFill>
              <a:latin typeface="Lato"/>
              <a:ea typeface="Lato"/>
              <a:cs typeface="Lato"/>
              <a:sym typeface="Lato"/>
            </a:endParaRPr>
          </a:p>
        </p:txBody>
      </p:sp>
      <p:sp>
        <p:nvSpPr>
          <p:cNvPr id="124" name="Google Shape;124;p18"/>
          <p:cNvSpPr txBox="1"/>
          <p:nvPr/>
        </p:nvSpPr>
        <p:spPr>
          <a:xfrm>
            <a:off x="374340" y="744238"/>
            <a:ext cx="2361013" cy="64886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7030A0"/>
                </a:solidFill>
                <a:latin typeface="Lato"/>
                <a:ea typeface="Lato"/>
                <a:cs typeface="Lato"/>
                <a:sym typeface="Lato"/>
              </a:rPr>
              <a:t>Thank You!</a:t>
            </a:r>
            <a:endParaRPr sz="2400" b="1" dirty="0">
              <a:solidFill>
                <a:srgbClr val="7030A0"/>
              </a:solidFill>
              <a:latin typeface="Lato"/>
              <a:ea typeface="Lato"/>
              <a:cs typeface="Lato"/>
              <a:sym typeface="Lato"/>
            </a:endParaRPr>
          </a:p>
        </p:txBody>
      </p:sp>
      <p:sp>
        <p:nvSpPr>
          <p:cNvPr id="125" name="Google Shape;125;p18"/>
          <p:cNvSpPr txBox="1"/>
          <p:nvPr/>
        </p:nvSpPr>
        <p:spPr>
          <a:xfrm>
            <a:off x="5187607" y="1959412"/>
            <a:ext cx="3742444"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solidFill>
                  <a:srgbClr val="703996"/>
                </a:solidFill>
                <a:latin typeface="Lato"/>
                <a:ea typeface="Lato"/>
                <a:cs typeface="Lato"/>
                <a:sym typeface="Lato"/>
              </a:rPr>
              <a:t>Increase patient engagement</a:t>
            </a:r>
            <a:endParaRPr b="1" dirty="0">
              <a:solidFill>
                <a:srgbClr val="703996"/>
              </a:solidFill>
              <a:latin typeface="Lato"/>
              <a:ea typeface="Lato"/>
              <a:cs typeface="Lato"/>
              <a:sym typeface="Lato"/>
            </a:endParaRPr>
          </a:p>
        </p:txBody>
      </p:sp>
      <p:sp>
        <p:nvSpPr>
          <p:cNvPr id="126" name="Google Shape;126;p18"/>
          <p:cNvSpPr txBox="1"/>
          <p:nvPr/>
        </p:nvSpPr>
        <p:spPr>
          <a:xfrm>
            <a:off x="5187607" y="2323879"/>
            <a:ext cx="3669924" cy="914400"/>
          </a:xfrm>
          <a:prstGeom prst="rect">
            <a:avLst/>
          </a:prstGeom>
          <a:noFill/>
          <a:ln>
            <a:noFill/>
          </a:ln>
        </p:spPr>
        <p:txBody>
          <a:bodyPr spcFirstLastPara="1" wrap="square" lIns="91425" tIns="91425" rIns="91425" bIns="91425" anchor="t" anchorCtr="0">
            <a:noAutofit/>
          </a:bodyPr>
          <a:lstStyle/>
          <a:p>
            <a:r>
              <a:rPr lang="en-US" dirty="0">
                <a:solidFill>
                  <a:schemeClr val="bg2"/>
                </a:solidFill>
                <a:latin typeface="Lato" panose="020B0604020202020204" charset="0"/>
              </a:rPr>
              <a:t>Increase patient engagement opportunities to help anxious patients feel more comfortable and informed</a:t>
            </a:r>
          </a:p>
        </p:txBody>
      </p:sp>
      <p:sp>
        <p:nvSpPr>
          <p:cNvPr id="127" name="Google Shape;127;p18"/>
          <p:cNvSpPr txBox="1"/>
          <p:nvPr/>
        </p:nvSpPr>
        <p:spPr>
          <a:xfrm>
            <a:off x="5187606" y="3145788"/>
            <a:ext cx="3669925" cy="5482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solidFill>
                  <a:srgbClr val="703996"/>
                </a:solidFill>
                <a:latin typeface="Lato"/>
                <a:ea typeface="Lato"/>
                <a:cs typeface="Lato"/>
                <a:sym typeface="Lato"/>
              </a:rPr>
              <a:t>Build trust and confidence</a:t>
            </a:r>
            <a:endParaRPr b="1" dirty="0">
              <a:solidFill>
                <a:srgbClr val="703996"/>
              </a:solidFill>
              <a:latin typeface="Lato"/>
              <a:ea typeface="Lato"/>
              <a:cs typeface="Lato"/>
              <a:sym typeface="Lato"/>
            </a:endParaRPr>
          </a:p>
        </p:txBody>
      </p:sp>
      <p:sp>
        <p:nvSpPr>
          <p:cNvPr id="128" name="Google Shape;128;p18"/>
          <p:cNvSpPr txBox="1"/>
          <p:nvPr/>
        </p:nvSpPr>
        <p:spPr>
          <a:xfrm>
            <a:off x="5041091" y="3572762"/>
            <a:ext cx="4571996" cy="1416719"/>
          </a:xfrm>
          <a:prstGeom prst="rect">
            <a:avLst/>
          </a:prstGeom>
          <a:noFill/>
          <a:ln>
            <a:noFill/>
          </a:ln>
        </p:spPr>
        <p:txBody>
          <a:bodyPr spcFirstLastPara="1" wrap="square" lIns="91425" tIns="91425" rIns="91425" bIns="91425" anchor="t" anchorCtr="0">
            <a:noAutofit/>
          </a:bodyPr>
          <a:lstStyle/>
          <a:p>
            <a:r>
              <a:rPr lang="en-US" sz="1300" dirty="0">
                <a:solidFill>
                  <a:schemeClr val="bg2"/>
                </a:solidFill>
                <a:latin typeface="Lato" panose="020B0604020202020204" charset="0"/>
              </a:rPr>
              <a:t>Implement marketing best practices and ensure key COVID-19 communication efforts incorporated into marketing </a:t>
            </a:r>
          </a:p>
          <a:p>
            <a:endParaRPr lang="en-US" sz="1300" dirty="0">
              <a:solidFill>
                <a:schemeClr val="bg2"/>
              </a:solidFill>
              <a:latin typeface="Lato" panose="020B0604020202020204" charset="0"/>
            </a:endParaRPr>
          </a:p>
          <a:p>
            <a:r>
              <a:rPr lang="en-US" sz="1300" dirty="0">
                <a:solidFill>
                  <a:schemeClr val="bg2"/>
                </a:solidFill>
                <a:latin typeface="Lato" panose="020B0604020202020204" charset="0"/>
              </a:rPr>
              <a:t>Help patients and staff feel confident in your efforts to ensure that their health and safety top priority</a:t>
            </a:r>
          </a:p>
        </p:txBody>
      </p:sp>
      <p:sp>
        <p:nvSpPr>
          <p:cNvPr id="129" name="Google Shape;129;p18"/>
          <p:cNvSpPr/>
          <p:nvPr/>
        </p:nvSpPr>
        <p:spPr>
          <a:xfrm>
            <a:off x="4149900" y="537300"/>
            <a:ext cx="844200" cy="844200"/>
          </a:xfrm>
          <a:prstGeom prst="ellipse">
            <a:avLst/>
          </a:pr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8"/>
          <p:cNvSpPr/>
          <p:nvPr/>
        </p:nvSpPr>
        <p:spPr>
          <a:xfrm>
            <a:off x="4149900" y="1969800"/>
            <a:ext cx="844200" cy="844200"/>
          </a:xfrm>
          <a:prstGeom prst="ellipse">
            <a:avLst/>
          </a:pr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18"/>
          <p:cNvSpPr/>
          <p:nvPr/>
        </p:nvSpPr>
        <p:spPr>
          <a:xfrm>
            <a:off x="4149900" y="3402300"/>
            <a:ext cx="844200" cy="844200"/>
          </a:xfrm>
          <a:prstGeom prst="ellipse">
            <a:avLst/>
          </a:pr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32" name="Google Shape;132;p18"/>
          <p:cNvPicPr preferRelativeResize="0"/>
          <p:nvPr/>
        </p:nvPicPr>
        <p:blipFill>
          <a:blip r:embed="rId3">
            <a:alphaModFix/>
          </a:blip>
          <a:stretch>
            <a:fillRect/>
          </a:stretch>
        </p:blipFill>
        <p:spPr>
          <a:xfrm>
            <a:off x="4343408" y="2163300"/>
            <a:ext cx="457201" cy="457201"/>
          </a:xfrm>
          <a:prstGeom prst="rect">
            <a:avLst/>
          </a:prstGeom>
          <a:noFill/>
          <a:ln>
            <a:noFill/>
          </a:ln>
        </p:spPr>
      </p:pic>
      <p:pic>
        <p:nvPicPr>
          <p:cNvPr id="133" name="Google Shape;133;p18"/>
          <p:cNvPicPr preferRelativeResize="0"/>
          <p:nvPr/>
        </p:nvPicPr>
        <p:blipFill>
          <a:blip r:embed="rId4">
            <a:alphaModFix/>
          </a:blip>
          <a:stretch>
            <a:fillRect/>
          </a:stretch>
        </p:blipFill>
        <p:spPr>
          <a:xfrm>
            <a:off x="4343392" y="3595800"/>
            <a:ext cx="457201" cy="457201"/>
          </a:xfrm>
          <a:prstGeom prst="rect">
            <a:avLst/>
          </a:prstGeom>
          <a:noFill/>
          <a:ln>
            <a:noFill/>
          </a:ln>
        </p:spPr>
      </p:pic>
      <p:pic>
        <p:nvPicPr>
          <p:cNvPr id="4" name="Picture 3">
            <a:extLst>
              <a:ext uri="{FF2B5EF4-FFF2-40B4-BE49-F238E27FC236}">
                <a16:creationId xmlns:a16="http://schemas.microsoft.com/office/drawing/2014/main" id="{A2D8B73F-59AB-47A0-8FC4-212EE027F17B}"/>
              </a:ext>
            </a:extLst>
          </p:cNvPr>
          <p:cNvPicPr>
            <a:picLocks noChangeAspect="1"/>
          </p:cNvPicPr>
          <p:nvPr/>
        </p:nvPicPr>
        <p:blipFill>
          <a:blip r:embed="rId5"/>
          <a:stretch>
            <a:fillRect/>
          </a:stretch>
        </p:blipFill>
        <p:spPr>
          <a:xfrm>
            <a:off x="4343353" y="730780"/>
            <a:ext cx="457240" cy="457240"/>
          </a:xfrm>
          <a:prstGeom prst="rect">
            <a:avLst/>
          </a:prstGeom>
        </p:spPr>
      </p:pic>
      <p:sp>
        <p:nvSpPr>
          <p:cNvPr id="15" name="Google Shape;211;p22">
            <a:extLst>
              <a:ext uri="{FF2B5EF4-FFF2-40B4-BE49-F238E27FC236}">
                <a16:creationId xmlns:a16="http://schemas.microsoft.com/office/drawing/2014/main" id="{E55A9903-C9CC-4276-B702-760DA09FE23E}"/>
              </a:ext>
            </a:extLst>
          </p:cNvPr>
          <p:cNvSpPr txBox="1"/>
          <p:nvPr/>
        </p:nvSpPr>
        <p:spPr>
          <a:xfrm>
            <a:off x="82896" y="2323879"/>
            <a:ext cx="2943903" cy="1922621"/>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lang="en-US" sz="1600" b="1" dirty="0">
              <a:solidFill>
                <a:srgbClr val="A07DFB"/>
              </a:solidFill>
              <a:latin typeface="Lato"/>
              <a:ea typeface="Lato"/>
              <a:cs typeface="Lato"/>
              <a:sym typeface="Lato"/>
            </a:endParaRPr>
          </a:p>
          <a:p>
            <a:pPr marL="0" lvl="0" indent="0" algn="l" rtl="0">
              <a:lnSpc>
                <a:spcPct val="115000"/>
              </a:lnSpc>
              <a:spcBef>
                <a:spcPts val="0"/>
              </a:spcBef>
              <a:spcAft>
                <a:spcPts val="0"/>
              </a:spcAft>
              <a:buNone/>
            </a:pPr>
            <a:r>
              <a:rPr lang="en-US" sz="1600" b="1" dirty="0">
                <a:solidFill>
                  <a:schemeClr val="bg2"/>
                </a:solidFill>
                <a:latin typeface="Lato"/>
                <a:ea typeface="Lato"/>
                <a:cs typeface="Lato"/>
                <a:sym typeface="Lato"/>
              </a:rPr>
              <a:t>Cara Reymann</a:t>
            </a:r>
          </a:p>
          <a:p>
            <a:pPr marL="0" lvl="0" indent="0" algn="l" rtl="0">
              <a:lnSpc>
                <a:spcPct val="115000"/>
              </a:lnSpc>
              <a:spcBef>
                <a:spcPts val="0"/>
              </a:spcBef>
              <a:spcAft>
                <a:spcPts val="0"/>
              </a:spcAft>
              <a:buNone/>
            </a:pPr>
            <a:r>
              <a:rPr lang="en-US" sz="1300" dirty="0">
                <a:solidFill>
                  <a:schemeClr val="bg2"/>
                </a:solidFill>
                <a:latin typeface="Lato"/>
                <a:ea typeface="Lato"/>
                <a:cs typeface="Lato"/>
                <a:sym typeface="Lato"/>
              </a:rPr>
              <a:t>SVP, Practice Operations &amp; Marketing</a:t>
            </a:r>
          </a:p>
          <a:p>
            <a:pPr marL="0" lvl="0" indent="0" algn="l" rtl="0">
              <a:lnSpc>
                <a:spcPct val="115000"/>
              </a:lnSpc>
              <a:spcBef>
                <a:spcPts val="0"/>
              </a:spcBef>
              <a:spcAft>
                <a:spcPts val="0"/>
              </a:spcAft>
              <a:buNone/>
            </a:pPr>
            <a:r>
              <a:rPr lang="en-US" sz="1300" dirty="0">
                <a:solidFill>
                  <a:schemeClr val="bg2"/>
                </a:solidFill>
                <a:latin typeface="Lato"/>
                <a:ea typeface="Lato"/>
                <a:cs typeface="Lato"/>
                <a:sym typeface="Lato"/>
              </a:rPr>
              <a:t>PE Practice Solutions</a:t>
            </a:r>
          </a:p>
          <a:p>
            <a:pPr marL="0" lvl="0" indent="0" algn="l" rtl="0">
              <a:lnSpc>
                <a:spcPct val="115000"/>
              </a:lnSpc>
              <a:spcBef>
                <a:spcPts val="0"/>
              </a:spcBef>
              <a:spcAft>
                <a:spcPts val="0"/>
              </a:spcAft>
              <a:buNone/>
            </a:pPr>
            <a:r>
              <a:rPr lang="en-US" sz="1300" dirty="0">
                <a:solidFill>
                  <a:schemeClr val="bg2"/>
                </a:solidFill>
                <a:latin typeface="Lato"/>
                <a:ea typeface="Lato"/>
                <a:cs typeface="Lato"/>
                <a:sym typeface="Lato"/>
              </a:rPr>
              <a:t>Capital Digestive Care</a:t>
            </a:r>
          </a:p>
          <a:p>
            <a:pPr marL="0" lvl="0" indent="0" algn="l" rtl="0">
              <a:lnSpc>
                <a:spcPct val="115000"/>
              </a:lnSpc>
              <a:spcBef>
                <a:spcPts val="0"/>
              </a:spcBef>
              <a:spcAft>
                <a:spcPts val="0"/>
              </a:spcAft>
              <a:buNone/>
            </a:pPr>
            <a:endParaRPr sz="1600" b="1" dirty="0">
              <a:solidFill>
                <a:srgbClr val="A07DFB"/>
              </a:solidFill>
              <a:latin typeface="Lato"/>
              <a:ea typeface="Lato"/>
              <a:cs typeface="Lato"/>
              <a:sym typeface="Lato"/>
            </a:endParaRPr>
          </a:p>
        </p:txBody>
      </p:sp>
      <p:sp>
        <p:nvSpPr>
          <p:cNvPr id="2" name="TextBox 1">
            <a:extLst>
              <a:ext uri="{FF2B5EF4-FFF2-40B4-BE49-F238E27FC236}">
                <a16:creationId xmlns:a16="http://schemas.microsoft.com/office/drawing/2014/main" id="{54D2B79E-ABED-41FC-AFE7-442C8D381F42}"/>
              </a:ext>
            </a:extLst>
          </p:cNvPr>
          <p:cNvSpPr txBox="1"/>
          <p:nvPr/>
        </p:nvSpPr>
        <p:spPr>
          <a:xfrm>
            <a:off x="0" y="4494987"/>
            <a:ext cx="3702191" cy="292388"/>
          </a:xfrm>
          <a:prstGeom prst="rect">
            <a:avLst/>
          </a:prstGeom>
          <a:noFill/>
        </p:spPr>
        <p:txBody>
          <a:bodyPr wrap="square" rtlCol="0">
            <a:spAutoFit/>
          </a:bodyPr>
          <a:lstStyle/>
          <a:p>
            <a:r>
              <a:rPr lang="en-US" sz="1300" b="1" dirty="0">
                <a:solidFill>
                  <a:schemeClr val="bg2"/>
                </a:solidFill>
              </a:rPr>
              <a:t>Cara.Reymann@capitaldigestivecare.com</a:t>
            </a:r>
          </a:p>
        </p:txBody>
      </p:sp>
      <p:sp>
        <p:nvSpPr>
          <p:cNvPr id="3" name="Rectangle 2">
            <a:extLst>
              <a:ext uri="{FF2B5EF4-FFF2-40B4-BE49-F238E27FC236}">
                <a16:creationId xmlns:a16="http://schemas.microsoft.com/office/drawing/2014/main" id="{B0F1D84E-B342-4B00-BF1E-83DD81659B62}"/>
              </a:ext>
            </a:extLst>
          </p:cNvPr>
          <p:cNvSpPr/>
          <p:nvPr/>
        </p:nvSpPr>
        <p:spPr>
          <a:xfrm>
            <a:off x="5133617" y="828976"/>
            <a:ext cx="4572000" cy="564129"/>
          </a:xfrm>
          <a:prstGeom prst="rect">
            <a:avLst/>
          </a:prstGeom>
        </p:spPr>
        <p:txBody>
          <a:bodyPr>
            <a:spAutoFit/>
          </a:bodyPr>
          <a:lstStyle/>
          <a:p>
            <a:pPr lvl="0">
              <a:lnSpc>
                <a:spcPct val="115000"/>
              </a:lnSpc>
            </a:pPr>
            <a:r>
              <a:rPr lang="en-US" dirty="0">
                <a:solidFill>
                  <a:srgbClr val="34454E"/>
                </a:solidFill>
                <a:latin typeface="Lato"/>
                <a:ea typeface="Lato"/>
                <a:cs typeface="Lato"/>
                <a:sym typeface="Lato"/>
              </a:rPr>
              <a:t>Identify areas to target and types information and messaging to share</a:t>
            </a:r>
          </a:p>
        </p:txBody>
      </p:sp>
    </p:spTree>
    <p:extLst>
      <p:ext uri="{BB962C8B-B14F-4D97-AF65-F5344CB8AC3E}">
        <p14:creationId xmlns:p14="http://schemas.microsoft.com/office/powerpoint/2010/main" val="1558744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p:nvPr/>
        </p:nvSpPr>
        <p:spPr>
          <a:xfrm>
            <a:off x="565200" y="670900"/>
            <a:ext cx="2926200" cy="365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b="1" dirty="0">
                <a:solidFill>
                  <a:srgbClr val="FFB74E"/>
                </a:solidFill>
                <a:latin typeface="Lato"/>
                <a:ea typeface="Lato"/>
                <a:cs typeface="Lato"/>
                <a:sym typeface="Lato"/>
              </a:rPr>
              <a:t>Communication and Transparency Build Trust</a:t>
            </a:r>
            <a:endParaRPr sz="1600" b="1" dirty="0">
              <a:solidFill>
                <a:srgbClr val="FFB74E"/>
              </a:solidFill>
              <a:latin typeface="Lato"/>
              <a:ea typeface="Lato"/>
              <a:cs typeface="Lato"/>
              <a:sym typeface="Lato"/>
            </a:endParaRPr>
          </a:p>
        </p:txBody>
      </p:sp>
      <p:sp>
        <p:nvSpPr>
          <p:cNvPr id="189" name="Google Shape;189;p21"/>
          <p:cNvSpPr txBox="1"/>
          <p:nvPr/>
        </p:nvSpPr>
        <p:spPr>
          <a:xfrm>
            <a:off x="565199" y="1140286"/>
            <a:ext cx="2926201" cy="2860213"/>
          </a:xfrm>
          <a:prstGeom prst="rect">
            <a:avLst/>
          </a:prstGeom>
          <a:noFill/>
          <a:ln>
            <a:noFill/>
          </a:ln>
        </p:spPr>
        <p:txBody>
          <a:bodyPr spcFirstLastPara="1" wrap="square" lIns="91425" tIns="91425" rIns="91425" bIns="91425" anchor="t" anchorCtr="0">
            <a:noAutofit/>
          </a:bodyPr>
          <a:lstStyle/>
          <a:p>
            <a:pPr lvl="0">
              <a:lnSpc>
                <a:spcPct val="115000"/>
              </a:lnSpc>
            </a:pPr>
            <a:r>
              <a:rPr lang="en" sz="2200" b="1" dirty="0">
                <a:solidFill>
                  <a:srgbClr val="FFFFFF"/>
                </a:solidFill>
                <a:latin typeface="Century Gothic"/>
                <a:ea typeface="Century Gothic"/>
                <a:cs typeface="Century Gothic"/>
                <a:sym typeface="Century Gothic"/>
              </a:rPr>
              <a:t>Drives better quality of care for patients </a:t>
            </a:r>
            <a:r>
              <a:rPr lang="en-US" sz="2200" b="1" dirty="0">
                <a:solidFill>
                  <a:srgbClr val="FFFFFF"/>
                </a:solidFill>
                <a:latin typeface="Century Gothic"/>
                <a:ea typeface="Century Gothic"/>
                <a:cs typeface="Century Gothic"/>
                <a:sym typeface="Century Gothic"/>
              </a:rPr>
              <a:t>and a better experience for both patients and physicians.</a:t>
            </a:r>
            <a:endParaRPr lang="en" sz="2200" b="1" dirty="0">
              <a:solidFill>
                <a:srgbClr val="FFFFFF"/>
              </a:solidFill>
              <a:latin typeface="Century Gothic"/>
              <a:ea typeface="Century Gothic"/>
              <a:cs typeface="Century Gothic"/>
              <a:sym typeface="Century Gothic"/>
            </a:endParaRPr>
          </a:p>
          <a:p>
            <a:pPr lvl="0">
              <a:lnSpc>
                <a:spcPct val="115000"/>
              </a:lnSpc>
            </a:pPr>
            <a:endParaRPr lang="en-US" b="1" dirty="0">
              <a:solidFill>
                <a:schemeClr val="bg1">
                  <a:lumMod val="95000"/>
                </a:schemeClr>
              </a:solidFill>
              <a:latin typeface="Lato" panose="020B0604020202020204" charset="0"/>
            </a:endParaRPr>
          </a:p>
        </p:txBody>
      </p:sp>
      <p:sp>
        <p:nvSpPr>
          <p:cNvPr id="205" name="Google Shape;205;p21"/>
          <p:cNvSpPr txBox="1">
            <a:spLocks noGrp="1"/>
          </p:cNvSpPr>
          <p:nvPr>
            <p:ph type="sldNum" idx="12"/>
          </p:nvPr>
        </p:nvSpPr>
        <p:spPr>
          <a:xfrm>
            <a:off x="8308833" y="4631942"/>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200"/>
              <a:t>3</a:t>
            </a:fld>
            <a:endParaRPr sz="1200" dirty="0"/>
          </a:p>
        </p:txBody>
      </p:sp>
      <p:sp>
        <p:nvSpPr>
          <p:cNvPr id="2" name="TextBox 1">
            <a:extLst>
              <a:ext uri="{FF2B5EF4-FFF2-40B4-BE49-F238E27FC236}">
                <a16:creationId xmlns:a16="http://schemas.microsoft.com/office/drawing/2014/main" id="{74D2AC82-F2D9-480D-8797-20D5D8E952BD}"/>
              </a:ext>
            </a:extLst>
          </p:cNvPr>
          <p:cNvSpPr txBox="1"/>
          <p:nvPr/>
        </p:nvSpPr>
        <p:spPr>
          <a:xfrm>
            <a:off x="4243291" y="518467"/>
            <a:ext cx="4360078" cy="769441"/>
          </a:xfrm>
          <a:prstGeom prst="rect">
            <a:avLst/>
          </a:prstGeom>
          <a:noFill/>
        </p:spPr>
        <p:txBody>
          <a:bodyPr wrap="square" rtlCol="0">
            <a:spAutoFit/>
          </a:bodyPr>
          <a:lstStyle/>
          <a:p>
            <a:r>
              <a:rPr lang="en-US" dirty="0">
                <a:latin typeface="Lato" panose="020B0604020202020204" charset="0"/>
              </a:rPr>
              <a:t>Facilitating ongoing communication between patients and physicians via apps and online portal can improve engagement rates by </a:t>
            </a:r>
            <a:r>
              <a:rPr lang="en-US" sz="1600" b="1" dirty="0">
                <a:solidFill>
                  <a:srgbClr val="7030A0"/>
                </a:solidFill>
                <a:latin typeface="Lato" panose="020B0604020202020204" charset="0"/>
              </a:rPr>
              <a:t>60%</a:t>
            </a:r>
            <a:r>
              <a:rPr lang="en-US" sz="1600" b="1" dirty="0">
                <a:latin typeface="Lato" panose="020B0604020202020204" charset="0"/>
              </a:rPr>
              <a:t> </a:t>
            </a:r>
            <a:r>
              <a:rPr lang="en-US" dirty="0">
                <a:latin typeface="Lato" panose="020B0604020202020204" charset="0"/>
              </a:rPr>
              <a:t>or higher.</a:t>
            </a:r>
            <a:r>
              <a:rPr lang="en-US" baseline="30000" dirty="0">
                <a:latin typeface="Lato" panose="020B0604020202020204" charset="0"/>
              </a:rPr>
              <a:t>1</a:t>
            </a:r>
          </a:p>
        </p:txBody>
      </p:sp>
      <p:sp>
        <p:nvSpPr>
          <p:cNvPr id="3" name="Rectangle 2">
            <a:extLst>
              <a:ext uri="{FF2B5EF4-FFF2-40B4-BE49-F238E27FC236}">
                <a16:creationId xmlns:a16="http://schemas.microsoft.com/office/drawing/2014/main" id="{86751C1D-FC3D-4DBE-899F-177DB8FF27AE}"/>
              </a:ext>
            </a:extLst>
          </p:cNvPr>
          <p:cNvSpPr/>
          <p:nvPr/>
        </p:nvSpPr>
        <p:spPr>
          <a:xfrm>
            <a:off x="4243294" y="4348003"/>
            <a:ext cx="3495908" cy="769441"/>
          </a:xfrm>
          <a:prstGeom prst="rect">
            <a:avLst/>
          </a:prstGeom>
        </p:spPr>
        <p:txBody>
          <a:bodyPr wrap="square">
            <a:spAutoFit/>
          </a:bodyPr>
          <a:lstStyle/>
          <a:p>
            <a:pPr marL="228600" indent="-228600">
              <a:buAutoNum type="arabicPeriod"/>
            </a:pPr>
            <a:r>
              <a:rPr lang="en-US" sz="600" dirty="0">
                <a:solidFill>
                  <a:schemeClr val="bg2">
                    <a:lumMod val="40000"/>
                    <a:lumOff val="60000"/>
                  </a:schemeClr>
                </a:solidFill>
                <a:latin typeface="Lato" panose="020B0604020202020204" charset="0"/>
                <a:hlinkClick r:id="rId3">
                  <a:extLst>
                    <a:ext uri="{A12FA001-AC4F-418D-AE19-62706E023703}">
                      <ahyp:hlinkClr xmlns:ahyp="http://schemas.microsoft.com/office/drawing/2018/hyperlinkcolor" val="tx"/>
                    </a:ext>
                  </a:extLst>
                </a:hlinkClick>
              </a:rPr>
              <a:t>http://www.mhealthnews.com/news/using-survey-patient-engagement-tool</a:t>
            </a:r>
            <a:endParaRPr lang="en-US" sz="600" dirty="0">
              <a:solidFill>
                <a:schemeClr val="bg2">
                  <a:lumMod val="40000"/>
                  <a:lumOff val="60000"/>
                </a:schemeClr>
              </a:solidFill>
              <a:latin typeface="Lato" panose="020B0604020202020204" charset="0"/>
            </a:endParaRPr>
          </a:p>
          <a:p>
            <a:pPr marL="228600" indent="-228600">
              <a:buAutoNum type="arabicPeriod"/>
            </a:pPr>
            <a:r>
              <a:rPr lang="en-US" sz="600" dirty="0">
                <a:solidFill>
                  <a:schemeClr val="bg2">
                    <a:lumMod val="40000"/>
                    <a:lumOff val="60000"/>
                  </a:schemeClr>
                </a:solidFill>
                <a:latin typeface="Lato" panose="020B0604020202020204" charset="0"/>
                <a:hlinkClick r:id="rId4">
                  <a:extLst>
                    <a:ext uri="{A12FA001-AC4F-418D-AE19-62706E023703}">
                      <ahyp:hlinkClr xmlns:ahyp="http://schemas.microsoft.com/office/drawing/2018/hyperlinkcolor" val="tx"/>
                    </a:ext>
                  </a:extLst>
                </a:hlinkClick>
              </a:rPr>
              <a:t>http://www.televox.com/blog/outreach-opportunities/two-stats-that-support-email-as-an-engagement-opportunity/</a:t>
            </a:r>
            <a:endParaRPr lang="en-US" sz="600" dirty="0">
              <a:solidFill>
                <a:schemeClr val="bg2">
                  <a:lumMod val="40000"/>
                  <a:lumOff val="60000"/>
                </a:schemeClr>
              </a:solidFill>
              <a:latin typeface="Lato" panose="020B0604020202020204" charset="0"/>
            </a:endParaRPr>
          </a:p>
          <a:p>
            <a:pPr marL="228600" indent="-228600">
              <a:buAutoNum type="arabicPeriod"/>
            </a:pPr>
            <a:r>
              <a:rPr lang="en-US" sz="600" dirty="0">
                <a:solidFill>
                  <a:schemeClr val="bg2">
                    <a:lumMod val="40000"/>
                    <a:lumOff val="60000"/>
                  </a:schemeClr>
                </a:solidFill>
                <a:latin typeface="Lato" panose="020B0604020202020204" charset="0"/>
                <a:hlinkClick r:id="rId5">
                  <a:extLst>
                    <a:ext uri="{A12FA001-AC4F-418D-AE19-62706E023703}">
                      <ahyp:hlinkClr xmlns:ahyp="http://schemas.microsoft.com/office/drawing/2018/hyperlinkcolor" val="tx"/>
                    </a:ext>
                  </a:extLst>
                </a:hlinkClick>
              </a:rPr>
              <a:t>https://www.patientpop.com/blog/infographics/infographic-online-scheduling/</a:t>
            </a:r>
            <a:endParaRPr lang="en-US" sz="600" dirty="0">
              <a:solidFill>
                <a:schemeClr val="bg2">
                  <a:lumMod val="40000"/>
                  <a:lumOff val="60000"/>
                </a:schemeClr>
              </a:solidFill>
              <a:latin typeface="Lato" panose="020B0604020202020204" charset="0"/>
              <a:hlinkClick r:id="rId6">
                <a:extLst>
                  <a:ext uri="{A12FA001-AC4F-418D-AE19-62706E023703}">
                    <ahyp:hlinkClr xmlns:ahyp="http://schemas.microsoft.com/office/drawing/2018/hyperlinkcolor" val="tx"/>
                  </a:ext>
                </a:extLst>
              </a:hlinkClick>
            </a:endParaRPr>
          </a:p>
          <a:p>
            <a:pPr marL="228600" indent="-228600">
              <a:buAutoNum type="arabicPeriod"/>
            </a:pPr>
            <a:r>
              <a:rPr lang="en-US" sz="600" dirty="0">
                <a:solidFill>
                  <a:schemeClr val="bg2">
                    <a:lumMod val="40000"/>
                    <a:lumOff val="60000"/>
                  </a:schemeClr>
                </a:solidFill>
                <a:latin typeface="Lato" panose="020B0604020202020204" charset="0"/>
                <a:hlinkClick r:id="rId6">
                  <a:extLst>
                    <a:ext uri="{A12FA001-AC4F-418D-AE19-62706E023703}">
                      <ahyp:hlinkClr xmlns:ahyp="http://schemas.microsoft.com/office/drawing/2018/hyperlinkcolor" val="tx"/>
                    </a:ext>
                  </a:extLst>
                </a:hlinkClick>
              </a:rPr>
              <a:t>https://www.softwareadvice.com/resources/how-patients-use-online-reviews/</a:t>
            </a:r>
            <a:endParaRPr lang="en-US" sz="600" dirty="0">
              <a:solidFill>
                <a:schemeClr val="bg2">
                  <a:lumMod val="40000"/>
                  <a:lumOff val="60000"/>
                </a:schemeClr>
              </a:solidFill>
              <a:latin typeface="Lato" panose="020B0604020202020204" charset="0"/>
            </a:endParaRPr>
          </a:p>
          <a:p>
            <a:pPr marL="228600" indent="-228600">
              <a:buAutoNum type="arabicPeriod"/>
            </a:pPr>
            <a:endParaRPr lang="en-US" sz="600" dirty="0">
              <a:solidFill>
                <a:schemeClr val="bg2">
                  <a:lumMod val="40000"/>
                  <a:lumOff val="60000"/>
                </a:schemeClr>
              </a:solidFill>
              <a:latin typeface="Lato" panose="020B0604020202020204" charset="0"/>
            </a:endParaRPr>
          </a:p>
          <a:p>
            <a:pPr marL="228600" indent="-228600">
              <a:buAutoNum type="arabicPeriod"/>
            </a:pPr>
            <a:endParaRPr lang="en-US" sz="800" dirty="0"/>
          </a:p>
        </p:txBody>
      </p:sp>
      <p:sp>
        <p:nvSpPr>
          <p:cNvPr id="4" name="TextBox 3">
            <a:extLst>
              <a:ext uri="{FF2B5EF4-FFF2-40B4-BE49-F238E27FC236}">
                <a16:creationId xmlns:a16="http://schemas.microsoft.com/office/drawing/2014/main" id="{3CD2523D-F783-4BF9-A804-14F60CD12CF1}"/>
              </a:ext>
            </a:extLst>
          </p:cNvPr>
          <p:cNvSpPr txBox="1"/>
          <p:nvPr/>
        </p:nvSpPr>
        <p:spPr>
          <a:xfrm>
            <a:off x="4243292" y="1532012"/>
            <a:ext cx="4335509" cy="769441"/>
          </a:xfrm>
          <a:prstGeom prst="rect">
            <a:avLst/>
          </a:prstGeom>
          <a:noFill/>
        </p:spPr>
        <p:txBody>
          <a:bodyPr wrap="square" rtlCol="0">
            <a:spAutoFit/>
          </a:bodyPr>
          <a:lstStyle/>
          <a:p>
            <a:r>
              <a:rPr lang="en-US" dirty="0">
                <a:latin typeface="Lato" panose="020B0604020202020204" charset="0"/>
              </a:rPr>
              <a:t>Mobile-friendly communication is crucial for patient engagement, as </a:t>
            </a:r>
            <a:r>
              <a:rPr lang="en-US" sz="1600" b="1" dirty="0">
                <a:solidFill>
                  <a:srgbClr val="7030A0"/>
                </a:solidFill>
                <a:latin typeface="Lato" panose="020B0604020202020204" charset="0"/>
              </a:rPr>
              <a:t>57% </a:t>
            </a:r>
            <a:r>
              <a:rPr lang="en-US" dirty="0">
                <a:latin typeface="Lato" panose="020B0604020202020204" charset="0"/>
              </a:rPr>
              <a:t>of total email opens happen on a mobile device or tablet.</a:t>
            </a:r>
            <a:r>
              <a:rPr lang="en-US" baseline="30000" dirty="0">
                <a:latin typeface="Lato" panose="020B0604020202020204" charset="0"/>
              </a:rPr>
              <a:t>2</a:t>
            </a:r>
          </a:p>
        </p:txBody>
      </p:sp>
      <p:sp>
        <p:nvSpPr>
          <p:cNvPr id="23" name="TextBox 22">
            <a:extLst>
              <a:ext uri="{FF2B5EF4-FFF2-40B4-BE49-F238E27FC236}">
                <a16:creationId xmlns:a16="http://schemas.microsoft.com/office/drawing/2014/main" id="{7D601BC9-DE5B-4A75-A65D-A591A93528CC}"/>
              </a:ext>
            </a:extLst>
          </p:cNvPr>
          <p:cNvSpPr txBox="1"/>
          <p:nvPr/>
        </p:nvSpPr>
        <p:spPr>
          <a:xfrm>
            <a:off x="4243292" y="2545557"/>
            <a:ext cx="4400124" cy="769441"/>
          </a:xfrm>
          <a:prstGeom prst="rect">
            <a:avLst/>
          </a:prstGeom>
          <a:noFill/>
        </p:spPr>
        <p:txBody>
          <a:bodyPr wrap="square" rtlCol="0">
            <a:spAutoFit/>
          </a:bodyPr>
          <a:lstStyle/>
          <a:p>
            <a:r>
              <a:rPr lang="en-US" sz="1600" b="1" dirty="0">
                <a:solidFill>
                  <a:srgbClr val="7030A0"/>
                </a:solidFill>
                <a:latin typeface="Lato" panose="020B0604020202020204" charset="0"/>
              </a:rPr>
              <a:t>68% </a:t>
            </a:r>
            <a:r>
              <a:rPr lang="en-US" dirty="0">
                <a:latin typeface="Lato" panose="020B0604020202020204" charset="0"/>
              </a:rPr>
              <a:t>of healthcare patients say they are more likely to choose a provider that offers ability to book, change or cancel appointments online.</a:t>
            </a:r>
            <a:r>
              <a:rPr lang="en-US" baseline="30000" dirty="0">
                <a:latin typeface="Lato" panose="020B0604020202020204" charset="0"/>
              </a:rPr>
              <a:t>3</a:t>
            </a:r>
          </a:p>
        </p:txBody>
      </p:sp>
      <p:sp>
        <p:nvSpPr>
          <p:cNvPr id="25" name="TextBox 24">
            <a:extLst>
              <a:ext uri="{FF2B5EF4-FFF2-40B4-BE49-F238E27FC236}">
                <a16:creationId xmlns:a16="http://schemas.microsoft.com/office/drawing/2014/main" id="{6BA56980-22B6-40EF-AB0B-AC2822D7B9CE}"/>
              </a:ext>
            </a:extLst>
          </p:cNvPr>
          <p:cNvSpPr txBox="1"/>
          <p:nvPr/>
        </p:nvSpPr>
        <p:spPr>
          <a:xfrm>
            <a:off x="4243291" y="3554501"/>
            <a:ext cx="4490581" cy="553998"/>
          </a:xfrm>
          <a:prstGeom prst="rect">
            <a:avLst/>
          </a:prstGeom>
          <a:noFill/>
        </p:spPr>
        <p:txBody>
          <a:bodyPr wrap="square" rtlCol="0">
            <a:spAutoFit/>
          </a:bodyPr>
          <a:lstStyle/>
          <a:p>
            <a:r>
              <a:rPr lang="en-US" sz="1600" b="1" dirty="0">
                <a:solidFill>
                  <a:srgbClr val="7030A0"/>
                </a:solidFill>
                <a:latin typeface="Lato" panose="020B0604020202020204" charset="0"/>
              </a:rPr>
              <a:t>94% </a:t>
            </a:r>
            <a:r>
              <a:rPr lang="en-US" dirty="0">
                <a:latin typeface="Lato" panose="020B0604020202020204" charset="0"/>
              </a:rPr>
              <a:t>of healthcare patients use online reviews to evaluate providers.</a:t>
            </a:r>
            <a:r>
              <a:rPr lang="en-US" baseline="30000" dirty="0">
                <a:latin typeface="Lato" panose="020B0604020202020204" charset="0"/>
              </a:rPr>
              <a:t>4</a:t>
            </a:r>
          </a:p>
        </p:txBody>
      </p:sp>
    </p:spTree>
    <p:extLst>
      <p:ext uri="{BB962C8B-B14F-4D97-AF65-F5344CB8AC3E}">
        <p14:creationId xmlns:p14="http://schemas.microsoft.com/office/powerpoint/2010/main" val="248770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8"/>
        <p:cNvGrpSpPr/>
        <p:nvPr/>
      </p:nvGrpSpPr>
      <p:grpSpPr>
        <a:xfrm>
          <a:off x="0" y="0"/>
          <a:ext cx="0" cy="0"/>
          <a:chOff x="0" y="0"/>
          <a:chExt cx="0" cy="0"/>
        </a:xfrm>
      </p:grpSpPr>
      <p:sp>
        <p:nvSpPr>
          <p:cNvPr id="169" name="Google Shape;169;p20"/>
          <p:cNvSpPr/>
          <p:nvPr/>
        </p:nvSpPr>
        <p:spPr>
          <a:xfrm>
            <a:off x="5669400" y="-1207650"/>
            <a:ext cx="4389000" cy="4389000"/>
          </a:xfrm>
          <a:prstGeom prst="ellipse">
            <a:avLst/>
          </a:prstGeom>
          <a:solidFill>
            <a:srgbClr val="85D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70" name="Google Shape;170;p20"/>
          <p:cNvPicPr preferRelativeResize="0"/>
          <p:nvPr/>
        </p:nvPicPr>
        <p:blipFill rotWithShape="1">
          <a:blip r:embed="rId3">
            <a:alphaModFix/>
          </a:blip>
          <a:srcRect l="63031"/>
          <a:stretch/>
        </p:blipFill>
        <p:spPr>
          <a:xfrm>
            <a:off x="5769000" y="-1131938"/>
            <a:ext cx="4206300" cy="4206300"/>
          </a:xfrm>
          <a:prstGeom prst="ellipse">
            <a:avLst/>
          </a:prstGeom>
          <a:noFill/>
          <a:ln>
            <a:noFill/>
          </a:ln>
        </p:spPr>
      </p:pic>
      <p:sp>
        <p:nvSpPr>
          <p:cNvPr id="171" name="Google Shape;171;p20"/>
          <p:cNvSpPr txBox="1"/>
          <p:nvPr/>
        </p:nvSpPr>
        <p:spPr>
          <a:xfrm>
            <a:off x="441142" y="663442"/>
            <a:ext cx="4389000" cy="365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b="1" dirty="0">
                <a:solidFill>
                  <a:srgbClr val="A07DFB"/>
                </a:solidFill>
                <a:latin typeface="Lato"/>
                <a:ea typeface="Lato"/>
                <a:cs typeface="Lato"/>
                <a:sym typeface="Lato"/>
              </a:rPr>
              <a:t>Practice and or Center Key Priorities</a:t>
            </a:r>
            <a:endParaRPr sz="1600" b="1" dirty="0">
              <a:solidFill>
                <a:srgbClr val="A07DFB"/>
              </a:solidFill>
              <a:latin typeface="Lato"/>
              <a:ea typeface="Lato"/>
              <a:cs typeface="Lato"/>
              <a:sym typeface="Lato"/>
            </a:endParaRPr>
          </a:p>
        </p:txBody>
      </p:sp>
      <p:sp>
        <p:nvSpPr>
          <p:cNvPr id="172" name="Google Shape;172;p20"/>
          <p:cNvSpPr txBox="1"/>
          <p:nvPr/>
        </p:nvSpPr>
        <p:spPr>
          <a:xfrm>
            <a:off x="431336" y="1011205"/>
            <a:ext cx="5329415" cy="109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34454E"/>
                </a:solidFill>
                <a:latin typeface="Century Gothic"/>
                <a:ea typeface="Century Gothic"/>
                <a:cs typeface="Century Gothic"/>
                <a:sym typeface="Century Gothic"/>
              </a:rPr>
              <a:t>Communicating Safety for Procedure or In-Office Visits</a:t>
            </a:r>
            <a:endParaRPr sz="2400" b="1" dirty="0">
              <a:solidFill>
                <a:srgbClr val="34454E"/>
              </a:solidFill>
              <a:latin typeface="Century Gothic"/>
              <a:ea typeface="Century Gothic"/>
              <a:cs typeface="Century Gothic"/>
              <a:sym typeface="Century Gothic"/>
            </a:endParaRPr>
          </a:p>
        </p:txBody>
      </p:sp>
      <p:sp>
        <p:nvSpPr>
          <p:cNvPr id="19" name="Google Shape;176;p20">
            <a:extLst>
              <a:ext uri="{FF2B5EF4-FFF2-40B4-BE49-F238E27FC236}">
                <a16:creationId xmlns:a16="http://schemas.microsoft.com/office/drawing/2014/main" id="{FB787F05-13AE-4AFB-B1CF-6616C752A433}"/>
              </a:ext>
            </a:extLst>
          </p:cNvPr>
          <p:cNvSpPr txBox="1"/>
          <p:nvPr/>
        </p:nvSpPr>
        <p:spPr>
          <a:xfrm>
            <a:off x="491867" y="2556187"/>
            <a:ext cx="2437850" cy="292608"/>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200" b="1" dirty="0">
                <a:solidFill>
                  <a:srgbClr val="703996"/>
                </a:solidFill>
                <a:latin typeface="Lato"/>
                <a:ea typeface="Lato"/>
                <a:cs typeface="Lato"/>
                <a:sym typeface="Lato"/>
              </a:rPr>
              <a:t>EXTERNAL TOOLS</a:t>
            </a:r>
            <a:endParaRPr sz="1200" b="1" dirty="0">
              <a:solidFill>
                <a:srgbClr val="703996"/>
              </a:solidFill>
              <a:latin typeface="Lato"/>
              <a:ea typeface="Lato"/>
              <a:cs typeface="Lato"/>
              <a:sym typeface="Lato"/>
            </a:endParaRPr>
          </a:p>
        </p:txBody>
      </p:sp>
      <p:pic>
        <p:nvPicPr>
          <p:cNvPr id="20" name="Google Shape;179;p20">
            <a:extLst>
              <a:ext uri="{FF2B5EF4-FFF2-40B4-BE49-F238E27FC236}">
                <a16:creationId xmlns:a16="http://schemas.microsoft.com/office/drawing/2014/main" id="{13E5C6CD-C1A0-48F8-B96A-6CF1FC48B97F}"/>
              </a:ext>
            </a:extLst>
          </p:cNvPr>
          <p:cNvPicPr preferRelativeResize="0"/>
          <p:nvPr/>
        </p:nvPicPr>
        <p:blipFill>
          <a:blip r:embed="rId4">
            <a:alphaModFix/>
          </a:blip>
          <a:stretch>
            <a:fillRect/>
          </a:stretch>
        </p:blipFill>
        <p:spPr>
          <a:xfrm>
            <a:off x="3084461" y="2577258"/>
            <a:ext cx="292608" cy="292608"/>
          </a:xfrm>
          <a:prstGeom prst="rect">
            <a:avLst/>
          </a:prstGeom>
          <a:noFill/>
          <a:ln>
            <a:noFill/>
          </a:ln>
        </p:spPr>
      </p:pic>
      <p:sp>
        <p:nvSpPr>
          <p:cNvPr id="21" name="Google Shape;180;p20">
            <a:extLst>
              <a:ext uri="{FF2B5EF4-FFF2-40B4-BE49-F238E27FC236}">
                <a16:creationId xmlns:a16="http://schemas.microsoft.com/office/drawing/2014/main" id="{E7F0E20B-44A9-4D73-85D4-A0E0D5B7FCE6}"/>
              </a:ext>
            </a:extLst>
          </p:cNvPr>
          <p:cNvSpPr txBox="1"/>
          <p:nvPr/>
        </p:nvSpPr>
        <p:spPr>
          <a:xfrm>
            <a:off x="3349346" y="2555698"/>
            <a:ext cx="2194500" cy="29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200" b="1" dirty="0">
                <a:solidFill>
                  <a:srgbClr val="703996"/>
                </a:solidFill>
                <a:latin typeface="Lato"/>
                <a:ea typeface="Lato"/>
                <a:cs typeface="Lato"/>
                <a:sym typeface="Lato"/>
              </a:rPr>
              <a:t>INTERNAL TOOLS</a:t>
            </a:r>
            <a:endParaRPr sz="1200" b="1" dirty="0">
              <a:solidFill>
                <a:srgbClr val="703996"/>
              </a:solidFill>
              <a:latin typeface="Lato"/>
              <a:ea typeface="Lato"/>
              <a:cs typeface="Lato"/>
              <a:sym typeface="Lato"/>
            </a:endParaRPr>
          </a:p>
        </p:txBody>
      </p:sp>
      <p:pic>
        <p:nvPicPr>
          <p:cNvPr id="22" name="Google Shape;175;p20">
            <a:extLst>
              <a:ext uri="{FF2B5EF4-FFF2-40B4-BE49-F238E27FC236}">
                <a16:creationId xmlns:a16="http://schemas.microsoft.com/office/drawing/2014/main" id="{CD0459A5-F057-4AA1-903F-E3E7960CF611}"/>
              </a:ext>
            </a:extLst>
          </p:cNvPr>
          <p:cNvPicPr preferRelativeResize="0"/>
          <p:nvPr/>
        </p:nvPicPr>
        <p:blipFill>
          <a:blip r:embed="rId4">
            <a:alphaModFix/>
          </a:blip>
          <a:stretch>
            <a:fillRect/>
          </a:stretch>
        </p:blipFill>
        <p:spPr>
          <a:xfrm>
            <a:off x="200785" y="2570789"/>
            <a:ext cx="292608" cy="292608"/>
          </a:xfrm>
          <a:prstGeom prst="rect">
            <a:avLst/>
          </a:prstGeom>
          <a:noFill/>
          <a:ln>
            <a:noFill/>
          </a:ln>
        </p:spPr>
      </p:pic>
      <p:sp>
        <p:nvSpPr>
          <p:cNvPr id="3" name="TextBox 2">
            <a:extLst>
              <a:ext uri="{FF2B5EF4-FFF2-40B4-BE49-F238E27FC236}">
                <a16:creationId xmlns:a16="http://schemas.microsoft.com/office/drawing/2014/main" id="{65AC0EA7-909A-4A6B-BD68-4E6D0FB95D26}"/>
              </a:ext>
            </a:extLst>
          </p:cNvPr>
          <p:cNvSpPr txBox="1"/>
          <p:nvPr/>
        </p:nvSpPr>
        <p:spPr>
          <a:xfrm>
            <a:off x="464393" y="2972786"/>
            <a:ext cx="2492797" cy="160043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solidFill>
                <a:latin typeface="Lato" panose="020B0604020202020204" charset="0"/>
              </a:rPr>
              <a:t>Website</a:t>
            </a:r>
          </a:p>
          <a:p>
            <a:pPr marL="285750" indent="-285750">
              <a:buFont typeface="Arial" panose="020B0604020202020204" pitchFamily="34" charset="0"/>
              <a:buChar char="•"/>
            </a:pPr>
            <a:r>
              <a:rPr lang="en-US" dirty="0">
                <a:solidFill>
                  <a:schemeClr val="tx1"/>
                </a:solidFill>
                <a:latin typeface="Lato" panose="020B0604020202020204" charset="0"/>
              </a:rPr>
              <a:t>Email marketing</a:t>
            </a:r>
          </a:p>
          <a:p>
            <a:pPr marL="285750" indent="-285750">
              <a:buFont typeface="Arial" panose="020B0604020202020204" pitchFamily="34" charset="0"/>
              <a:buChar char="•"/>
            </a:pPr>
            <a:r>
              <a:rPr lang="en-US" dirty="0">
                <a:solidFill>
                  <a:schemeClr val="tx1"/>
                </a:solidFill>
                <a:latin typeface="Lato" panose="020B0604020202020204" charset="0"/>
              </a:rPr>
              <a:t>Reputation management</a:t>
            </a:r>
          </a:p>
          <a:p>
            <a:pPr marL="285750" indent="-285750">
              <a:buFont typeface="Arial" panose="020B0604020202020204" pitchFamily="34" charset="0"/>
              <a:buChar char="•"/>
            </a:pPr>
            <a:r>
              <a:rPr lang="en-US" dirty="0">
                <a:solidFill>
                  <a:schemeClr val="tx1"/>
                </a:solidFill>
                <a:latin typeface="Lato" panose="020B0604020202020204" charset="0"/>
              </a:rPr>
              <a:t>Social media</a:t>
            </a:r>
          </a:p>
          <a:p>
            <a:pPr marL="285750" indent="-285750">
              <a:buFont typeface="Arial" panose="020B0604020202020204" pitchFamily="34" charset="0"/>
              <a:buChar char="•"/>
            </a:pPr>
            <a:r>
              <a:rPr lang="en-US" dirty="0">
                <a:solidFill>
                  <a:schemeClr val="tx1"/>
                </a:solidFill>
                <a:latin typeface="Lato" panose="020B0604020202020204" charset="0"/>
              </a:rPr>
              <a:t>Thought leadership</a:t>
            </a:r>
          </a:p>
          <a:p>
            <a:pPr marL="285750" indent="-285750">
              <a:buFont typeface="Arial" panose="020B0604020202020204" pitchFamily="34" charset="0"/>
              <a:buChar char="•"/>
            </a:pPr>
            <a:r>
              <a:rPr lang="en-US" dirty="0">
                <a:solidFill>
                  <a:schemeClr val="tx1"/>
                </a:solidFill>
                <a:latin typeface="Lato" panose="020B0604020202020204" charset="0"/>
              </a:rPr>
              <a:t>Public relations</a:t>
            </a:r>
          </a:p>
          <a:p>
            <a:pPr marL="285750" indent="-285750">
              <a:buFont typeface="Arial" panose="020B0604020202020204" pitchFamily="34" charset="0"/>
              <a:buChar char="•"/>
            </a:pPr>
            <a:endParaRPr lang="en-US" dirty="0"/>
          </a:p>
        </p:txBody>
      </p:sp>
      <p:sp>
        <p:nvSpPr>
          <p:cNvPr id="23" name="TextBox 22">
            <a:extLst>
              <a:ext uri="{FF2B5EF4-FFF2-40B4-BE49-F238E27FC236}">
                <a16:creationId xmlns:a16="http://schemas.microsoft.com/office/drawing/2014/main" id="{8E433E28-E308-42A9-9510-AE49A3CDB795}"/>
              </a:ext>
            </a:extLst>
          </p:cNvPr>
          <p:cNvSpPr txBox="1"/>
          <p:nvPr/>
        </p:nvSpPr>
        <p:spPr>
          <a:xfrm>
            <a:off x="3349346" y="2985724"/>
            <a:ext cx="3774468" cy="160043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solidFill>
                <a:latin typeface="Lato" panose="020B0604020202020204" charset="0"/>
              </a:rPr>
              <a:t>Office phone greetings/hold messages</a:t>
            </a:r>
          </a:p>
          <a:p>
            <a:pPr marL="285750" indent="-285750">
              <a:buFont typeface="Arial" panose="020B0604020202020204" pitchFamily="34" charset="0"/>
              <a:buChar char="•"/>
            </a:pPr>
            <a:r>
              <a:rPr lang="en-US" dirty="0">
                <a:solidFill>
                  <a:schemeClr val="tx1"/>
                </a:solidFill>
                <a:latin typeface="Lato" panose="020B0604020202020204" charset="0"/>
              </a:rPr>
              <a:t>Appointment reminders</a:t>
            </a:r>
          </a:p>
          <a:p>
            <a:pPr marL="285750" indent="-285750">
              <a:buFont typeface="Arial" panose="020B0604020202020204" pitchFamily="34" charset="0"/>
              <a:buChar char="•"/>
            </a:pPr>
            <a:r>
              <a:rPr lang="en-US" dirty="0">
                <a:solidFill>
                  <a:schemeClr val="tx1"/>
                </a:solidFill>
                <a:latin typeface="Lato" panose="020B0604020202020204" charset="0"/>
              </a:rPr>
              <a:t>Staff education &amp; scripting</a:t>
            </a:r>
          </a:p>
          <a:p>
            <a:pPr marL="285750" indent="-285750">
              <a:buFont typeface="Arial" panose="020B0604020202020204" pitchFamily="34" charset="0"/>
              <a:buChar char="•"/>
            </a:pPr>
            <a:r>
              <a:rPr lang="en-US" dirty="0">
                <a:solidFill>
                  <a:schemeClr val="tx1"/>
                </a:solidFill>
                <a:latin typeface="Lato" panose="020B0604020202020204" charset="0"/>
              </a:rPr>
              <a:t>Registration &amp; other materials</a:t>
            </a:r>
          </a:p>
          <a:p>
            <a:pPr marL="285750" indent="-285750">
              <a:buFont typeface="Arial" panose="020B0604020202020204" pitchFamily="34" charset="0"/>
              <a:buChar char="•"/>
            </a:pPr>
            <a:r>
              <a:rPr lang="en-US" dirty="0">
                <a:solidFill>
                  <a:schemeClr val="tx1"/>
                </a:solidFill>
                <a:latin typeface="Lato" panose="020B0604020202020204" charset="0"/>
              </a:rPr>
              <a:t>Patient portal communications</a:t>
            </a:r>
          </a:p>
          <a:p>
            <a:pPr marL="285750" indent="-285750">
              <a:buFont typeface="Arial" panose="020B0604020202020204" pitchFamily="34" charset="0"/>
              <a:buChar char="•"/>
            </a:pPr>
            <a:r>
              <a:rPr lang="en-US" dirty="0">
                <a:solidFill>
                  <a:schemeClr val="tx1"/>
                </a:solidFill>
                <a:latin typeface="Lato" panose="020B0604020202020204" charset="0"/>
              </a:rPr>
              <a:t>Signage</a:t>
            </a:r>
          </a:p>
          <a:p>
            <a:endParaRPr lang="en-US" dirty="0"/>
          </a:p>
        </p:txBody>
      </p:sp>
    </p:spTree>
    <p:extLst>
      <p:ext uri="{BB962C8B-B14F-4D97-AF65-F5344CB8AC3E}">
        <p14:creationId xmlns:p14="http://schemas.microsoft.com/office/powerpoint/2010/main" val="642123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Google Shape;211;p22"/>
          <p:cNvSpPr txBox="1"/>
          <p:nvPr/>
        </p:nvSpPr>
        <p:spPr>
          <a:xfrm>
            <a:off x="585815" y="655977"/>
            <a:ext cx="5852100" cy="365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b="1" dirty="0">
                <a:solidFill>
                  <a:srgbClr val="A07DFB"/>
                </a:solidFill>
                <a:latin typeface="Lato"/>
                <a:ea typeface="Lato"/>
                <a:cs typeface="Lato"/>
                <a:sym typeface="Lato"/>
              </a:rPr>
              <a:t>Practice/Center Protocols</a:t>
            </a:r>
            <a:endParaRPr sz="1600" b="1" dirty="0">
              <a:solidFill>
                <a:srgbClr val="A07DFB"/>
              </a:solidFill>
              <a:latin typeface="Lato"/>
              <a:ea typeface="Lato"/>
              <a:cs typeface="Lato"/>
              <a:sym typeface="Lato"/>
            </a:endParaRPr>
          </a:p>
        </p:txBody>
      </p:sp>
      <p:sp>
        <p:nvSpPr>
          <p:cNvPr id="212" name="Google Shape;212;p22"/>
          <p:cNvSpPr txBox="1"/>
          <p:nvPr/>
        </p:nvSpPr>
        <p:spPr>
          <a:xfrm>
            <a:off x="570068" y="935824"/>
            <a:ext cx="3751996" cy="174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34454E"/>
                </a:solidFill>
                <a:latin typeface="Century Gothic"/>
                <a:ea typeface="Century Gothic"/>
                <a:cs typeface="Century Gothic"/>
                <a:sym typeface="Century Gothic"/>
              </a:rPr>
              <a:t>Your Staff is the Front Line of your Patient’s Experience and Care</a:t>
            </a:r>
            <a:endParaRPr lang="en" sz="2400" b="1" dirty="0">
              <a:solidFill>
                <a:srgbClr val="34454E"/>
              </a:solidFill>
              <a:latin typeface="Century Gothic"/>
              <a:ea typeface="Century Gothic"/>
              <a:cs typeface="Century Gothic"/>
              <a:sym typeface="Century Gothic"/>
            </a:endParaRPr>
          </a:p>
        </p:txBody>
      </p:sp>
      <p:sp>
        <p:nvSpPr>
          <p:cNvPr id="213" name="Google Shape;213;p22"/>
          <p:cNvSpPr txBox="1"/>
          <p:nvPr/>
        </p:nvSpPr>
        <p:spPr>
          <a:xfrm>
            <a:off x="570068" y="2272687"/>
            <a:ext cx="3904163" cy="221483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dirty="0">
                <a:solidFill>
                  <a:srgbClr val="34454E"/>
                </a:solidFill>
                <a:latin typeface="Lato"/>
                <a:ea typeface="Lato"/>
                <a:cs typeface="Lato"/>
                <a:sym typeface="Lato"/>
              </a:rPr>
              <a:t>Address staff and patient safety to continue to deliver quality patient care</a:t>
            </a:r>
            <a:endParaRPr dirty="0">
              <a:solidFill>
                <a:srgbClr val="34454E"/>
              </a:solidFill>
              <a:latin typeface="Lato"/>
              <a:ea typeface="Lato"/>
              <a:cs typeface="Lato"/>
              <a:sym typeface="Lato"/>
            </a:endParaRPr>
          </a:p>
        </p:txBody>
      </p:sp>
      <p:pic>
        <p:nvPicPr>
          <p:cNvPr id="220" name="Google Shape;220;p22"/>
          <p:cNvPicPr preferRelativeResize="0"/>
          <p:nvPr/>
        </p:nvPicPr>
        <p:blipFill>
          <a:blip r:embed="rId3">
            <a:alphaModFix/>
          </a:blip>
          <a:stretch>
            <a:fillRect/>
          </a:stretch>
        </p:blipFill>
        <p:spPr>
          <a:xfrm>
            <a:off x="641400" y="3008935"/>
            <a:ext cx="333729" cy="308303"/>
          </a:xfrm>
          <a:prstGeom prst="rect">
            <a:avLst/>
          </a:prstGeom>
          <a:noFill/>
          <a:ln>
            <a:noFill/>
          </a:ln>
        </p:spPr>
      </p:pic>
      <p:sp>
        <p:nvSpPr>
          <p:cNvPr id="221" name="Google Shape;221;p22"/>
          <p:cNvSpPr txBox="1"/>
          <p:nvPr/>
        </p:nvSpPr>
        <p:spPr>
          <a:xfrm>
            <a:off x="932652" y="3027444"/>
            <a:ext cx="3291900" cy="29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200" b="1" dirty="0">
                <a:solidFill>
                  <a:srgbClr val="703996"/>
                </a:solidFill>
                <a:latin typeface="Lato"/>
                <a:ea typeface="Lato"/>
                <a:cs typeface="Lato"/>
                <a:sym typeface="Lato"/>
              </a:rPr>
              <a:t>Train and prepare staff on safety protocols</a:t>
            </a:r>
            <a:endParaRPr sz="1200" dirty="0">
              <a:solidFill>
                <a:srgbClr val="703996"/>
              </a:solidFill>
              <a:latin typeface="Lato"/>
              <a:ea typeface="Lato"/>
              <a:cs typeface="Lato"/>
              <a:sym typeface="Lato"/>
            </a:endParaRPr>
          </a:p>
        </p:txBody>
      </p:sp>
      <p:pic>
        <p:nvPicPr>
          <p:cNvPr id="222" name="Google Shape;222;p22"/>
          <p:cNvPicPr preferRelativeResize="0"/>
          <p:nvPr/>
        </p:nvPicPr>
        <p:blipFill>
          <a:blip r:embed="rId3">
            <a:alphaModFix/>
          </a:blip>
          <a:stretch>
            <a:fillRect/>
          </a:stretch>
        </p:blipFill>
        <p:spPr>
          <a:xfrm>
            <a:off x="641412" y="3382752"/>
            <a:ext cx="292608" cy="304632"/>
          </a:xfrm>
          <a:prstGeom prst="rect">
            <a:avLst/>
          </a:prstGeom>
          <a:noFill/>
          <a:ln>
            <a:noFill/>
          </a:ln>
        </p:spPr>
      </p:pic>
      <p:sp>
        <p:nvSpPr>
          <p:cNvPr id="223" name="Google Shape;223;p22"/>
          <p:cNvSpPr txBox="1"/>
          <p:nvPr/>
        </p:nvSpPr>
        <p:spPr>
          <a:xfrm>
            <a:off x="931968" y="3441022"/>
            <a:ext cx="3541579" cy="29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200" b="1" dirty="0">
                <a:solidFill>
                  <a:srgbClr val="703996"/>
                </a:solidFill>
                <a:latin typeface="Lato"/>
                <a:ea typeface="Lato"/>
                <a:cs typeface="Lato"/>
                <a:sym typeface="Lato"/>
              </a:rPr>
              <a:t>Display safety signage to ensure compliance (ASCA Tool Kit)</a:t>
            </a:r>
            <a:endParaRPr sz="1200" dirty="0">
              <a:solidFill>
                <a:srgbClr val="703996"/>
              </a:solidFill>
              <a:latin typeface="Lato"/>
              <a:ea typeface="Lato"/>
              <a:cs typeface="Lato"/>
              <a:sym typeface="Lato"/>
            </a:endParaRPr>
          </a:p>
        </p:txBody>
      </p:sp>
      <p:sp>
        <p:nvSpPr>
          <p:cNvPr id="224" name="Google Shape;224;p22"/>
          <p:cNvSpPr txBox="1">
            <a:spLocks noGrp="1"/>
          </p:cNvSpPr>
          <p:nvPr>
            <p:ph type="sldNum" idx="12"/>
          </p:nvPr>
        </p:nvSpPr>
        <p:spPr>
          <a:xfrm>
            <a:off x="8308833" y="4631942"/>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bg1"/>
                </a:solidFill>
              </a:rPr>
              <a:t>5</a:t>
            </a:fld>
            <a:endParaRPr dirty="0">
              <a:solidFill>
                <a:schemeClr val="bg1"/>
              </a:solidFill>
            </a:endParaRPr>
          </a:p>
        </p:txBody>
      </p:sp>
      <p:pic>
        <p:nvPicPr>
          <p:cNvPr id="2" name="Picture 1">
            <a:extLst>
              <a:ext uri="{FF2B5EF4-FFF2-40B4-BE49-F238E27FC236}">
                <a16:creationId xmlns:a16="http://schemas.microsoft.com/office/drawing/2014/main" id="{0DDE4AB5-B6B3-48D5-A366-3691FC7843F0}"/>
              </a:ext>
            </a:extLst>
          </p:cNvPr>
          <p:cNvPicPr>
            <a:picLocks noChangeAspect="1"/>
          </p:cNvPicPr>
          <p:nvPr/>
        </p:nvPicPr>
        <p:blipFill>
          <a:blip r:embed="rId4"/>
          <a:stretch>
            <a:fillRect/>
          </a:stretch>
        </p:blipFill>
        <p:spPr>
          <a:xfrm>
            <a:off x="639335" y="3911280"/>
            <a:ext cx="292633" cy="274827"/>
          </a:xfrm>
          <a:prstGeom prst="rect">
            <a:avLst/>
          </a:prstGeom>
        </p:spPr>
      </p:pic>
      <p:sp>
        <p:nvSpPr>
          <p:cNvPr id="19" name="Google Shape;221;p22">
            <a:extLst>
              <a:ext uri="{FF2B5EF4-FFF2-40B4-BE49-F238E27FC236}">
                <a16:creationId xmlns:a16="http://schemas.microsoft.com/office/drawing/2014/main" id="{0E8AB7C3-A63C-491E-95DE-28A3BEC6F3AC}"/>
              </a:ext>
            </a:extLst>
          </p:cNvPr>
          <p:cNvSpPr txBox="1"/>
          <p:nvPr/>
        </p:nvSpPr>
        <p:spPr>
          <a:xfrm>
            <a:off x="931968" y="4035064"/>
            <a:ext cx="4062543" cy="29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200" b="1" dirty="0">
                <a:solidFill>
                  <a:srgbClr val="703996"/>
                </a:solidFill>
                <a:latin typeface="Lato"/>
                <a:ea typeface="Lato"/>
                <a:cs typeface="Lato"/>
                <a:sym typeface="Lato"/>
              </a:rPr>
              <a:t>Create an optional specialized statement on safety measures and protocols to push to patient portal in advance of appointments</a:t>
            </a:r>
            <a:endParaRPr sz="1200" b="1" dirty="0">
              <a:solidFill>
                <a:srgbClr val="703996"/>
              </a:solidFill>
              <a:latin typeface="Lato"/>
              <a:ea typeface="Lato"/>
              <a:cs typeface="Lato"/>
              <a:sym typeface="Lato"/>
            </a:endParaRPr>
          </a:p>
        </p:txBody>
      </p:sp>
      <p:pic>
        <p:nvPicPr>
          <p:cNvPr id="6" name="Picture 5">
            <a:extLst>
              <a:ext uri="{FF2B5EF4-FFF2-40B4-BE49-F238E27FC236}">
                <a16:creationId xmlns:a16="http://schemas.microsoft.com/office/drawing/2014/main" id="{D235066C-D7F3-4BF4-A943-BC158C422660}"/>
              </a:ext>
            </a:extLst>
          </p:cNvPr>
          <p:cNvPicPr>
            <a:picLocks noChangeAspect="1"/>
          </p:cNvPicPr>
          <p:nvPr/>
        </p:nvPicPr>
        <p:blipFill>
          <a:blip r:embed="rId5"/>
          <a:stretch>
            <a:fillRect/>
          </a:stretch>
        </p:blipFill>
        <p:spPr>
          <a:xfrm>
            <a:off x="4612620" y="1309687"/>
            <a:ext cx="3829050" cy="2524125"/>
          </a:xfrm>
          <a:prstGeom prst="rect">
            <a:avLst/>
          </a:prstGeom>
          <a:effectLst>
            <a:softEdge rad="12700"/>
          </a:effectLst>
        </p:spPr>
      </p:pic>
    </p:spTree>
    <p:extLst>
      <p:ext uri="{BB962C8B-B14F-4D97-AF65-F5344CB8AC3E}">
        <p14:creationId xmlns:p14="http://schemas.microsoft.com/office/powerpoint/2010/main" val="3128442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cxnSp>
        <p:nvCxnSpPr>
          <p:cNvPr id="122" name="Google Shape;122;p18"/>
          <p:cNvCxnSpPr/>
          <p:nvPr/>
        </p:nvCxnSpPr>
        <p:spPr>
          <a:xfrm>
            <a:off x="4847600" y="187050"/>
            <a:ext cx="0" cy="4769400"/>
          </a:xfrm>
          <a:prstGeom prst="straightConnector1">
            <a:avLst/>
          </a:prstGeom>
          <a:noFill/>
          <a:ln w="38100" cap="flat" cmpd="sng">
            <a:solidFill>
              <a:srgbClr val="F1F2F2"/>
            </a:solidFill>
            <a:prstDash val="dot"/>
            <a:round/>
            <a:headEnd type="none" w="med" len="med"/>
            <a:tailEnd type="none" w="med" len="med"/>
          </a:ln>
        </p:spPr>
      </p:cxnSp>
      <p:sp>
        <p:nvSpPr>
          <p:cNvPr id="123" name="Google Shape;123;p18"/>
          <p:cNvSpPr txBox="1"/>
          <p:nvPr/>
        </p:nvSpPr>
        <p:spPr>
          <a:xfrm>
            <a:off x="5154599" y="461100"/>
            <a:ext cx="3585597"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solidFill>
                  <a:srgbClr val="703996"/>
                </a:solidFill>
                <a:latin typeface="Lato"/>
                <a:ea typeface="Lato"/>
                <a:cs typeface="Lato"/>
                <a:sym typeface="Lato"/>
              </a:rPr>
              <a:t>Clear communications</a:t>
            </a:r>
            <a:endParaRPr b="1" dirty="0">
              <a:solidFill>
                <a:srgbClr val="703996"/>
              </a:solidFill>
              <a:latin typeface="Lato"/>
              <a:ea typeface="Lato"/>
              <a:cs typeface="Lato"/>
              <a:sym typeface="Lato"/>
            </a:endParaRPr>
          </a:p>
        </p:txBody>
      </p:sp>
      <p:sp>
        <p:nvSpPr>
          <p:cNvPr id="124" name="Google Shape;124;p18"/>
          <p:cNvSpPr txBox="1"/>
          <p:nvPr/>
        </p:nvSpPr>
        <p:spPr>
          <a:xfrm>
            <a:off x="5154599" y="793305"/>
            <a:ext cx="3446395" cy="91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dirty="0">
                <a:solidFill>
                  <a:srgbClr val="34454E"/>
                </a:solidFill>
                <a:latin typeface="Lato"/>
                <a:ea typeface="Lato"/>
                <a:cs typeface="Lato"/>
                <a:sym typeface="Lato"/>
              </a:rPr>
              <a:t>Build trust with patient outreach to help anxious patients feel comfortable and understand all new safety protocols in place and what to expect.</a:t>
            </a:r>
            <a:endParaRPr sz="1200" dirty="0">
              <a:solidFill>
                <a:srgbClr val="34454E"/>
              </a:solidFill>
              <a:latin typeface="Lato"/>
              <a:ea typeface="Lato"/>
              <a:cs typeface="Lato"/>
              <a:sym typeface="Lato"/>
            </a:endParaRPr>
          </a:p>
        </p:txBody>
      </p:sp>
      <p:sp>
        <p:nvSpPr>
          <p:cNvPr id="125" name="Google Shape;125;p18"/>
          <p:cNvSpPr txBox="1"/>
          <p:nvPr/>
        </p:nvSpPr>
        <p:spPr>
          <a:xfrm>
            <a:off x="5187607" y="1959412"/>
            <a:ext cx="3742444"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solidFill>
                  <a:srgbClr val="703996"/>
                </a:solidFill>
                <a:latin typeface="Lato"/>
                <a:ea typeface="Lato"/>
                <a:cs typeface="Lato"/>
                <a:sym typeface="Lato"/>
              </a:rPr>
              <a:t>Consistent messaging across all channels</a:t>
            </a:r>
            <a:endParaRPr b="1" dirty="0">
              <a:solidFill>
                <a:srgbClr val="703996"/>
              </a:solidFill>
              <a:latin typeface="Lato"/>
              <a:ea typeface="Lato"/>
              <a:cs typeface="Lato"/>
              <a:sym typeface="Lato"/>
            </a:endParaRPr>
          </a:p>
        </p:txBody>
      </p:sp>
      <p:sp>
        <p:nvSpPr>
          <p:cNvPr id="126" name="Google Shape;126;p18"/>
          <p:cNvSpPr txBox="1"/>
          <p:nvPr/>
        </p:nvSpPr>
        <p:spPr>
          <a:xfrm>
            <a:off x="5187607" y="2323879"/>
            <a:ext cx="3669924" cy="91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dirty="0">
                <a:solidFill>
                  <a:srgbClr val="34454E"/>
                </a:solidFill>
                <a:latin typeface="Lato"/>
                <a:ea typeface="Lato"/>
                <a:cs typeface="Lato"/>
                <a:sym typeface="Lato"/>
              </a:rPr>
              <a:t>Highlight new safety measures and protocols across various digital channels and showcase in adherence to state and federal guidelines</a:t>
            </a:r>
            <a:endParaRPr sz="1200" dirty="0">
              <a:solidFill>
                <a:srgbClr val="34454E"/>
              </a:solidFill>
              <a:latin typeface="Lato"/>
              <a:ea typeface="Lato"/>
              <a:cs typeface="Lato"/>
              <a:sym typeface="Lato"/>
            </a:endParaRPr>
          </a:p>
        </p:txBody>
      </p:sp>
      <p:sp>
        <p:nvSpPr>
          <p:cNvPr id="127" name="Google Shape;127;p18"/>
          <p:cNvSpPr txBox="1"/>
          <p:nvPr/>
        </p:nvSpPr>
        <p:spPr>
          <a:xfrm>
            <a:off x="5187607" y="3326099"/>
            <a:ext cx="3669925" cy="5482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solidFill>
                  <a:srgbClr val="703996"/>
                </a:solidFill>
                <a:latin typeface="Lato"/>
                <a:ea typeface="Lato"/>
                <a:cs typeface="Lato"/>
                <a:sym typeface="Lato"/>
              </a:rPr>
              <a:t>Deliver on your “promise” in ways patients can see and feel good about</a:t>
            </a:r>
            <a:endParaRPr b="1" dirty="0">
              <a:solidFill>
                <a:srgbClr val="703996"/>
              </a:solidFill>
              <a:latin typeface="Lato"/>
              <a:ea typeface="Lato"/>
              <a:cs typeface="Lato"/>
              <a:sym typeface="Lato"/>
            </a:endParaRPr>
          </a:p>
        </p:txBody>
      </p:sp>
      <p:sp>
        <p:nvSpPr>
          <p:cNvPr id="128" name="Google Shape;128;p18"/>
          <p:cNvSpPr txBox="1"/>
          <p:nvPr/>
        </p:nvSpPr>
        <p:spPr>
          <a:xfrm>
            <a:off x="5154599" y="3726781"/>
            <a:ext cx="3732435" cy="914400"/>
          </a:xfrm>
          <a:prstGeom prst="rect">
            <a:avLst/>
          </a:prstGeom>
          <a:noFill/>
          <a:ln>
            <a:noFill/>
          </a:ln>
        </p:spPr>
        <p:txBody>
          <a:bodyPr spcFirstLastPara="1" wrap="square" lIns="91425" tIns="91425" rIns="91425" bIns="91425" anchor="t" anchorCtr="0">
            <a:noAutofit/>
          </a:bodyPr>
          <a:lstStyle/>
          <a:p>
            <a:pPr lvl="0">
              <a:lnSpc>
                <a:spcPct val="115000"/>
              </a:lnSpc>
            </a:pPr>
            <a:r>
              <a:rPr lang="en-US" sz="1200" dirty="0">
                <a:solidFill>
                  <a:srgbClr val="34454E"/>
                </a:solidFill>
                <a:latin typeface="Lato"/>
                <a:ea typeface="Lato"/>
                <a:cs typeface="Lato"/>
                <a:sym typeface="Lato"/>
              </a:rPr>
              <a:t>Address staff and patient safety with PPE training and  review all new cleanliness protocols and  regimens to help patients feel confident in your efforts to ensure their safety.</a:t>
            </a:r>
            <a:endParaRPr sz="1200" dirty="0">
              <a:solidFill>
                <a:srgbClr val="34454E"/>
              </a:solidFill>
              <a:latin typeface="Lato"/>
              <a:ea typeface="Lato"/>
              <a:cs typeface="Lato"/>
              <a:sym typeface="Lato"/>
            </a:endParaRPr>
          </a:p>
        </p:txBody>
      </p:sp>
      <p:sp>
        <p:nvSpPr>
          <p:cNvPr id="129" name="Google Shape;129;p18"/>
          <p:cNvSpPr/>
          <p:nvPr/>
        </p:nvSpPr>
        <p:spPr>
          <a:xfrm>
            <a:off x="4149900" y="537300"/>
            <a:ext cx="844200" cy="844200"/>
          </a:xfrm>
          <a:prstGeom prst="ellipse">
            <a:avLst/>
          </a:pr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8"/>
          <p:cNvSpPr/>
          <p:nvPr/>
        </p:nvSpPr>
        <p:spPr>
          <a:xfrm>
            <a:off x="4149900" y="1969800"/>
            <a:ext cx="844200" cy="844200"/>
          </a:xfrm>
          <a:prstGeom prst="ellipse">
            <a:avLst/>
          </a:pr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18"/>
          <p:cNvSpPr/>
          <p:nvPr/>
        </p:nvSpPr>
        <p:spPr>
          <a:xfrm>
            <a:off x="4149900" y="3402300"/>
            <a:ext cx="844200" cy="844200"/>
          </a:xfrm>
          <a:prstGeom prst="ellipse">
            <a:avLst/>
          </a:pr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32" name="Google Shape;132;p18"/>
          <p:cNvPicPr preferRelativeResize="0"/>
          <p:nvPr/>
        </p:nvPicPr>
        <p:blipFill>
          <a:blip r:embed="rId3">
            <a:alphaModFix/>
          </a:blip>
          <a:stretch>
            <a:fillRect/>
          </a:stretch>
        </p:blipFill>
        <p:spPr>
          <a:xfrm>
            <a:off x="4343408" y="2163300"/>
            <a:ext cx="457201" cy="457201"/>
          </a:xfrm>
          <a:prstGeom prst="rect">
            <a:avLst/>
          </a:prstGeom>
          <a:noFill/>
          <a:ln>
            <a:noFill/>
          </a:ln>
        </p:spPr>
      </p:pic>
      <p:pic>
        <p:nvPicPr>
          <p:cNvPr id="133" name="Google Shape;133;p18"/>
          <p:cNvPicPr preferRelativeResize="0"/>
          <p:nvPr/>
        </p:nvPicPr>
        <p:blipFill>
          <a:blip r:embed="rId4">
            <a:alphaModFix/>
          </a:blip>
          <a:stretch>
            <a:fillRect/>
          </a:stretch>
        </p:blipFill>
        <p:spPr>
          <a:xfrm>
            <a:off x="4343392" y="3595800"/>
            <a:ext cx="457201" cy="457201"/>
          </a:xfrm>
          <a:prstGeom prst="rect">
            <a:avLst/>
          </a:prstGeom>
          <a:noFill/>
          <a:ln>
            <a:noFill/>
          </a:ln>
        </p:spPr>
      </p:pic>
      <p:pic>
        <p:nvPicPr>
          <p:cNvPr id="4" name="Picture 3">
            <a:extLst>
              <a:ext uri="{FF2B5EF4-FFF2-40B4-BE49-F238E27FC236}">
                <a16:creationId xmlns:a16="http://schemas.microsoft.com/office/drawing/2014/main" id="{A2D8B73F-59AB-47A0-8FC4-212EE027F17B}"/>
              </a:ext>
            </a:extLst>
          </p:cNvPr>
          <p:cNvPicPr>
            <a:picLocks noChangeAspect="1"/>
          </p:cNvPicPr>
          <p:nvPr/>
        </p:nvPicPr>
        <p:blipFill>
          <a:blip r:embed="rId5"/>
          <a:stretch>
            <a:fillRect/>
          </a:stretch>
        </p:blipFill>
        <p:spPr>
          <a:xfrm>
            <a:off x="4343353" y="730780"/>
            <a:ext cx="457240" cy="457240"/>
          </a:xfrm>
          <a:prstGeom prst="rect">
            <a:avLst/>
          </a:prstGeom>
        </p:spPr>
      </p:pic>
      <p:sp>
        <p:nvSpPr>
          <p:cNvPr id="15" name="Google Shape;211;p22">
            <a:extLst>
              <a:ext uri="{FF2B5EF4-FFF2-40B4-BE49-F238E27FC236}">
                <a16:creationId xmlns:a16="http://schemas.microsoft.com/office/drawing/2014/main" id="{E55A9903-C9CC-4276-B702-760DA09FE23E}"/>
              </a:ext>
            </a:extLst>
          </p:cNvPr>
          <p:cNvSpPr txBox="1"/>
          <p:nvPr/>
        </p:nvSpPr>
        <p:spPr>
          <a:xfrm>
            <a:off x="403804" y="354449"/>
            <a:ext cx="2568511" cy="271736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b="1" dirty="0">
                <a:solidFill>
                  <a:srgbClr val="A07DFB"/>
                </a:solidFill>
                <a:latin typeface="Lato"/>
                <a:ea typeface="Lato"/>
                <a:cs typeface="Lato"/>
                <a:sym typeface="Lato"/>
              </a:rPr>
              <a:t>Best Practice Approach</a:t>
            </a:r>
          </a:p>
          <a:p>
            <a:pPr marL="0" lvl="0" indent="0" algn="l" rtl="0">
              <a:lnSpc>
                <a:spcPct val="115000"/>
              </a:lnSpc>
              <a:spcBef>
                <a:spcPts val="0"/>
              </a:spcBef>
              <a:spcAft>
                <a:spcPts val="0"/>
              </a:spcAft>
              <a:buNone/>
            </a:pPr>
            <a:endParaRPr lang="en-US" sz="1600" b="1" dirty="0">
              <a:solidFill>
                <a:srgbClr val="A07DFB"/>
              </a:solidFill>
              <a:latin typeface="Lato"/>
              <a:ea typeface="Lato"/>
              <a:cs typeface="Lato"/>
              <a:sym typeface="Lato"/>
            </a:endParaRPr>
          </a:p>
          <a:p>
            <a:pPr marL="285750" lvl="0" indent="-285750" algn="l" rtl="0">
              <a:lnSpc>
                <a:spcPct val="115000"/>
              </a:lnSpc>
              <a:spcBef>
                <a:spcPts val="0"/>
              </a:spcBef>
              <a:spcAft>
                <a:spcPts val="0"/>
              </a:spcAft>
              <a:buFont typeface="Arial" panose="020B0604020202020204" pitchFamily="34" charset="0"/>
              <a:buChar char="•"/>
            </a:pPr>
            <a:r>
              <a:rPr lang="en-US" sz="1600" b="1" dirty="0">
                <a:solidFill>
                  <a:schemeClr val="tx1">
                    <a:lumMod val="50000"/>
                    <a:lumOff val="50000"/>
                  </a:schemeClr>
                </a:solidFill>
                <a:latin typeface="Lato"/>
                <a:ea typeface="Lato"/>
                <a:cs typeface="Lato"/>
                <a:sym typeface="Lato"/>
              </a:rPr>
              <a:t>Our environments look different</a:t>
            </a:r>
          </a:p>
          <a:p>
            <a:pPr lvl="0" algn="l" rtl="0">
              <a:lnSpc>
                <a:spcPct val="115000"/>
              </a:lnSpc>
              <a:spcBef>
                <a:spcPts val="0"/>
              </a:spcBef>
              <a:spcAft>
                <a:spcPts val="0"/>
              </a:spcAft>
            </a:pPr>
            <a:endParaRPr lang="en-US" sz="1600" b="1" dirty="0">
              <a:solidFill>
                <a:srgbClr val="A07DFB"/>
              </a:solidFill>
              <a:latin typeface="Lato"/>
              <a:ea typeface="Lato"/>
              <a:cs typeface="Lato"/>
              <a:sym typeface="Lato"/>
            </a:endParaRPr>
          </a:p>
          <a:p>
            <a:pPr marL="285750" lvl="0" indent="-285750" algn="l" rtl="0">
              <a:lnSpc>
                <a:spcPct val="115000"/>
              </a:lnSpc>
              <a:spcBef>
                <a:spcPts val="0"/>
              </a:spcBef>
              <a:spcAft>
                <a:spcPts val="0"/>
              </a:spcAft>
              <a:buFont typeface="Arial" panose="020B0604020202020204" pitchFamily="34" charset="0"/>
              <a:buChar char="•"/>
            </a:pPr>
            <a:r>
              <a:rPr lang="en-US" sz="1600" b="1" u="sng" dirty="0">
                <a:solidFill>
                  <a:schemeClr val="tx1">
                    <a:lumMod val="50000"/>
                    <a:lumOff val="50000"/>
                  </a:schemeClr>
                </a:solidFill>
                <a:latin typeface="Lato"/>
                <a:ea typeface="Lato"/>
                <a:cs typeface="Lato"/>
                <a:sym typeface="Lato"/>
              </a:rPr>
              <a:t>WE</a:t>
            </a:r>
            <a:r>
              <a:rPr lang="en-US" sz="1600" b="1" dirty="0">
                <a:solidFill>
                  <a:schemeClr val="tx1">
                    <a:lumMod val="50000"/>
                    <a:lumOff val="50000"/>
                  </a:schemeClr>
                </a:solidFill>
                <a:latin typeface="Lato"/>
                <a:ea typeface="Lato"/>
                <a:cs typeface="Lato"/>
                <a:sym typeface="Lato"/>
              </a:rPr>
              <a:t> look different</a:t>
            </a:r>
          </a:p>
          <a:p>
            <a:pPr marL="0" lvl="0" indent="0" algn="l" rtl="0">
              <a:lnSpc>
                <a:spcPct val="115000"/>
              </a:lnSpc>
              <a:spcBef>
                <a:spcPts val="0"/>
              </a:spcBef>
              <a:spcAft>
                <a:spcPts val="0"/>
              </a:spcAft>
              <a:buNone/>
            </a:pPr>
            <a:endParaRPr sz="1600" b="1" dirty="0">
              <a:solidFill>
                <a:srgbClr val="A07DFB"/>
              </a:solidFill>
              <a:latin typeface="Lato"/>
              <a:ea typeface="Lato"/>
              <a:cs typeface="Lato"/>
              <a:sym typeface="Lato"/>
            </a:endParaRPr>
          </a:p>
        </p:txBody>
      </p:sp>
    </p:spTree>
    <p:extLst>
      <p:ext uri="{BB962C8B-B14F-4D97-AF65-F5344CB8AC3E}">
        <p14:creationId xmlns:p14="http://schemas.microsoft.com/office/powerpoint/2010/main" val="1298793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947883-8580-41AD-8B7D-97350BF6E8F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dirty="0"/>
          </a:p>
        </p:txBody>
      </p:sp>
      <p:graphicFrame>
        <p:nvGraphicFramePr>
          <p:cNvPr id="3" name="Table 3">
            <a:extLst>
              <a:ext uri="{FF2B5EF4-FFF2-40B4-BE49-F238E27FC236}">
                <a16:creationId xmlns:a16="http://schemas.microsoft.com/office/drawing/2014/main" id="{266B62F7-D703-4C04-9AE2-2C6632D6B1AE}"/>
              </a:ext>
            </a:extLst>
          </p:cNvPr>
          <p:cNvGraphicFramePr>
            <a:graphicFrameLocks noGrp="1"/>
          </p:cNvGraphicFramePr>
          <p:nvPr>
            <p:extLst>
              <p:ext uri="{D42A27DB-BD31-4B8C-83A1-F6EECF244321}">
                <p14:modId xmlns:p14="http://schemas.microsoft.com/office/powerpoint/2010/main" val="2783412354"/>
              </p:ext>
            </p:extLst>
          </p:nvPr>
        </p:nvGraphicFramePr>
        <p:xfrm>
          <a:off x="1148317" y="638987"/>
          <a:ext cx="6830470" cy="3134360"/>
        </p:xfrm>
        <a:graphic>
          <a:graphicData uri="http://schemas.openxmlformats.org/drawingml/2006/table">
            <a:tbl>
              <a:tblPr firstRow="1" bandRow="1">
                <a:tableStyleId>{5C22544A-7EE6-4342-B048-85BDC9FD1C3A}</a:tableStyleId>
              </a:tblPr>
              <a:tblGrid>
                <a:gridCol w="1199470">
                  <a:extLst>
                    <a:ext uri="{9D8B030D-6E8A-4147-A177-3AD203B41FA5}">
                      <a16:colId xmlns:a16="http://schemas.microsoft.com/office/drawing/2014/main" val="1842749600"/>
                    </a:ext>
                  </a:extLst>
                </a:gridCol>
                <a:gridCol w="703875">
                  <a:extLst>
                    <a:ext uri="{9D8B030D-6E8A-4147-A177-3AD203B41FA5}">
                      <a16:colId xmlns:a16="http://schemas.microsoft.com/office/drawing/2014/main" val="2481064772"/>
                    </a:ext>
                  </a:extLst>
                </a:gridCol>
                <a:gridCol w="703875">
                  <a:extLst>
                    <a:ext uri="{9D8B030D-6E8A-4147-A177-3AD203B41FA5}">
                      <a16:colId xmlns:a16="http://schemas.microsoft.com/office/drawing/2014/main" val="2978322081"/>
                    </a:ext>
                  </a:extLst>
                </a:gridCol>
                <a:gridCol w="703875">
                  <a:extLst>
                    <a:ext uri="{9D8B030D-6E8A-4147-A177-3AD203B41FA5}">
                      <a16:colId xmlns:a16="http://schemas.microsoft.com/office/drawing/2014/main" val="2519643595"/>
                    </a:ext>
                  </a:extLst>
                </a:gridCol>
                <a:gridCol w="703875">
                  <a:extLst>
                    <a:ext uri="{9D8B030D-6E8A-4147-A177-3AD203B41FA5}">
                      <a16:colId xmlns:a16="http://schemas.microsoft.com/office/drawing/2014/main" val="651115366"/>
                    </a:ext>
                  </a:extLst>
                </a:gridCol>
                <a:gridCol w="703875">
                  <a:extLst>
                    <a:ext uri="{9D8B030D-6E8A-4147-A177-3AD203B41FA5}">
                      <a16:colId xmlns:a16="http://schemas.microsoft.com/office/drawing/2014/main" val="112755169"/>
                    </a:ext>
                  </a:extLst>
                </a:gridCol>
                <a:gridCol w="703875">
                  <a:extLst>
                    <a:ext uri="{9D8B030D-6E8A-4147-A177-3AD203B41FA5}">
                      <a16:colId xmlns:a16="http://schemas.microsoft.com/office/drawing/2014/main" val="1691168071"/>
                    </a:ext>
                  </a:extLst>
                </a:gridCol>
                <a:gridCol w="703875">
                  <a:extLst>
                    <a:ext uri="{9D8B030D-6E8A-4147-A177-3AD203B41FA5}">
                      <a16:colId xmlns:a16="http://schemas.microsoft.com/office/drawing/2014/main" val="359483259"/>
                    </a:ext>
                  </a:extLst>
                </a:gridCol>
                <a:gridCol w="703875">
                  <a:extLst>
                    <a:ext uri="{9D8B030D-6E8A-4147-A177-3AD203B41FA5}">
                      <a16:colId xmlns:a16="http://schemas.microsoft.com/office/drawing/2014/main" val="1446167132"/>
                    </a:ext>
                  </a:extLst>
                </a:gridCol>
              </a:tblGrid>
              <a:tr h="370840">
                <a:tc gridSpan="9">
                  <a:txBody>
                    <a:bodyPr/>
                    <a:lstStyle/>
                    <a:p>
                      <a:r>
                        <a:rPr lang="en-US" dirty="0"/>
                        <a:t>Messaging Matrix</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17204089"/>
                  </a:ext>
                </a:extLst>
              </a:tr>
              <a:tr h="370840">
                <a:tc>
                  <a:txBody>
                    <a:bodyPr/>
                    <a:lstStyle/>
                    <a:p>
                      <a:endParaRPr lang="en-US" sz="1200" dirty="0"/>
                    </a:p>
                  </a:txBody>
                  <a:tcPr/>
                </a:tc>
                <a:tc>
                  <a:txBody>
                    <a:bodyPr/>
                    <a:lstStyle/>
                    <a:p>
                      <a:r>
                        <a:rPr lang="en-US" sz="1100" dirty="0">
                          <a:latin typeface="Lato" panose="020B0604020202020204" charset="0"/>
                        </a:rPr>
                        <a:t>Website</a:t>
                      </a:r>
                    </a:p>
                  </a:txBody>
                  <a:tcPr anchor="ctr"/>
                </a:tc>
                <a:tc>
                  <a:txBody>
                    <a:bodyPr/>
                    <a:lstStyle/>
                    <a:p>
                      <a:r>
                        <a:rPr lang="en-US" sz="1100" dirty="0">
                          <a:latin typeface="Lato" panose="020B0604020202020204" charset="0"/>
                        </a:rPr>
                        <a:t>Email</a:t>
                      </a:r>
                    </a:p>
                  </a:txBody>
                  <a:tcPr anchor="ctr"/>
                </a:tc>
                <a:tc>
                  <a:txBody>
                    <a:bodyPr/>
                    <a:lstStyle/>
                    <a:p>
                      <a:r>
                        <a:rPr lang="en-US" sz="1100" dirty="0">
                          <a:latin typeface="Lato" panose="020B0604020202020204" charset="0"/>
                        </a:rPr>
                        <a:t>Portal</a:t>
                      </a:r>
                    </a:p>
                  </a:txBody>
                  <a:tcPr anchor="ctr"/>
                </a:tc>
                <a:tc>
                  <a:txBody>
                    <a:bodyPr/>
                    <a:lstStyle/>
                    <a:p>
                      <a:r>
                        <a:rPr lang="en-US" sz="1000" dirty="0">
                          <a:latin typeface="Lato" panose="020B0604020202020204" charset="0"/>
                        </a:rPr>
                        <a:t>Phone/</a:t>
                      </a:r>
                    </a:p>
                    <a:p>
                      <a:r>
                        <a:rPr lang="en-US" sz="1000" dirty="0">
                          <a:latin typeface="Lato" panose="020B0604020202020204" charset="0"/>
                        </a:rPr>
                        <a:t>hold msg</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latin typeface="Lato" panose="020B0604020202020204" charset="0"/>
                        </a:rPr>
                        <a:t>Web listings </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latin typeface="Lato" panose="020B0604020202020204" charset="0"/>
                        </a:rPr>
                        <a:t>Social</a:t>
                      </a:r>
                    </a:p>
                  </a:txBody>
                  <a:tcPr anchor="ctr"/>
                </a:tc>
                <a:tc>
                  <a:txBody>
                    <a:bodyPr/>
                    <a:lstStyle/>
                    <a:p>
                      <a:r>
                        <a:rPr lang="en-US" sz="1100" dirty="0">
                          <a:latin typeface="Lato" panose="020B0604020202020204" charset="0"/>
                        </a:rPr>
                        <a:t>Signage</a:t>
                      </a:r>
                    </a:p>
                  </a:txBody>
                  <a:tcPr anchor="ctr"/>
                </a:tc>
                <a:tc>
                  <a:txBody>
                    <a:bodyPr/>
                    <a:lstStyle/>
                    <a:p>
                      <a:r>
                        <a:rPr lang="en-US" sz="1100" dirty="0">
                          <a:latin typeface="Lato" panose="020B0604020202020204" charset="0"/>
                        </a:rPr>
                        <a:t>Staff</a:t>
                      </a:r>
                    </a:p>
                  </a:txBody>
                  <a:tcPr anchor="ctr"/>
                </a:tc>
                <a:extLst>
                  <a:ext uri="{0D108BD9-81ED-4DB2-BD59-A6C34878D82A}">
                    <a16:rowId xmlns:a16="http://schemas.microsoft.com/office/drawing/2014/main" val="3246894221"/>
                  </a:ext>
                </a:extLst>
              </a:tr>
              <a:tr h="370840">
                <a:tc>
                  <a:txBody>
                    <a:bodyPr/>
                    <a:lstStyle/>
                    <a:p>
                      <a:r>
                        <a:rPr lang="en-US" sz="1100" dirty="0">
                          <a:latin typeface="Lato" panose="020B0604020202020204" charset="0"/>
                        </a:rPr>
                        <a:t>Safety measures</a:t>
                      </a:r>
                    </a:p>
                  </a:txBody>
                  <a:tcPr anchor="ctr"/>
                </a:tc>
                <a:tc>
                  <a:txBody>
                    <a:bodyPr/>
                    <a:lstStyle/>
                    <a:p>
                      <a:pPr algn="ctr"/>
                      <a:r>
                        <a:rPr lang="en-US" dirty="0"/>
                        <a:t>X</a:t>
                      </a:r>
                    </a:p>
                  </a:txBody>
                  <a:tcPr anchor="ctr"/>
                </a:tc>
                <a:tc>
                  <a:txBody>
                    <a:bodyPr/>
                    <a:lstStyle/>
                    <a:p>
                      <a:pPr algn="ctr"/>
                      <a:r>
                        <a:rPr lang="en-US" dirty="0"/>
                        <a:t>X</a:t>
                      </a:r>
                    </a:p>
                  </a:txBody>
                  <a:tcPr anchor="ctr"/>
                </a:tc>
                <a:tc>
                  <a:txBody>
                    <a:bodyPr/>
                    <a:lstStyle/>
                    <a:p>
                      <a:pPr algn="ctr"/>
                      <a:r>
                        <a:rPr lang="en-US" dirty="0"/>
                        <a:t>X</a:t>
                      </a:r>
                    </a:p>
                  </a:txBody>
                  <a:tcPr anchor="ctr"/>
                </a:tc>
                <a:tc>
                  <a:txBody>
                    <a:bodyPr/>
                    <a:lstStyle/>
                    <a:p>
                      <a:pPr algn="ctr"/>
                      <a:r>
                        <a:rPr lang="en-US" dirty="0"/>
                        <a:t>X</a:t>
                      </a:r>
                    </a:p>
                  </a:txBody>
                  <a:tcPr anchor="ctr"/>
                </a:tc>
                <a:tc>
                  <a:txBody>
                    <a:bodyPr/>
                    <a:lstStyle/>
                    <a:p>
                      <a:pPr algn="ctr"/>
                      <a:r>
                        <a:rPr lang="en-US" dirty="0"/>
                        <a:t>X</a:t>
                      </a:r>
                    </a:p>
                  </a:txBody>
                  <a:tcPr anchor="ctr"/>
                </a:tc>
                <a:tc>
                  <a:txBody>
                    <a:bodyPr/>
                    <a:lstStyle/>
                    <a:p>
                      <a:pPr algn="ctr"/>
                      <a:r>
                        <a:rPr lang="en-US" dirty="0"/>
                        <a:t>X</a:t>
                      </a:r>
                    </a:p>
                  </a:txBody>
                  <a:tcPr anchor="ctr"/>
                </a:tc>
                <a:tc>
                  <a:txBody>
                    <a:bodyPr/>
                    <a:lstStyle/>
                    <a:p>
                      <a:pPr algn="ctr"/>
                      <a:r>
                        <a:rPr lang="en-US" dirty="0"/>
                        <a:t>X</a:t>
                      </a:r>
                    </a:p>
                  </a:txBody>
                  <a:tcPr anchor="ctr"/>
                </a:tc>
                <a:tc>
                  <a:txBody>
                    <a:bodyPr/>
                    <a:lstStyle/>
                    <a:p>
                      <a:pPr algn="ctr"/>
                      <a:r>
                        <a:rPr lang="en-US" dirty="0"/>
                        <a:t>X</a:t>
                      </a:r>
                    </a:p>
                  </a:txBody>
                  <a:tcPr anchor="ctr"/>
                </a:tc>
                <a:extLst>
                  <a:ext uri="{0D108BD9-81ED-4DB2-BD59-A6C34878D82A}">
                    <a16:rowId xmlns:a16="http://schemas.microsoft.com/office/drawing/2014/main" val="4220010774"/>
                  </a:ext>
                </a:extLst>
              </a:tr>
              <a:tr h="370840">
                <a:tc>
                  <a:txBody>
                    <a:bodyPr/>
                    <a:lstStyle/>
                    <a:p>
                      <a:r>
                        <a:rPr lang="en-US" sz="1100" dirty="0">
                          <a:latin typeface="Lato" panose="020B0604020202020204" charset="0"/>
                        </a:rPr>
                        <a:t>Telehealth</a:t>
                      </a:r>
                    </a:p>
                  </a:txBody>
                  <a:tcPr anchor="ctr"/>
                </a:tc>
                <a:tc>
                  <a:txBody>
                    <a:bodyPr/>
                    <a:lstStyle/>
                    <a:p>
                      <a:pPr algn="ctr"/>
                      <a:r>
                        <a:rPr lang="en-US" dirty="0"/>
                        <a:t>X</a:t>
                      </a:r>
                    </a:p>
                  </a:txBody>
                  <a:tcPr anchor="ctr"/>
                </a:tc>
                <a:tc>
                  <a:txBody>
                    <a:bodyPr/>
                    <a:lstStyle/>
                    <a:p>
                      <a:pPr algn="ctr"/>
                      <a:r>
                        <a:rPr lang="en-US" dirty="0"/>
                        <a:t>X</a:t>
                      </a:r>
                    </a:p>
                  </a:txBody>
                  <a:tcPr anchor="ctr"/>
                </a:tc>
                <a:tc>
                  <a:txBody>
                    <a:bodyPr/>
                    <a:lstStyle/>
                    <a:p>
                      <a:pPr algn="ctr"/>
                      <a:r>
                        <a:rPr lang="en-US" dirty="0"/>
                        <a:t>X</a:t>
                      </a:r>
                    </a:p>
                  </a:txBody>
                  <a:tcPr anchor="ctr"/>
                </a:tc>
                <a:tc>
                  <a:txBody>
                    <a:bodyPr/>
                    <a:lstStyle/>
                    <a:p>
                      <a:pPr algn="ctr"/>
                      <a:r>
                        <a:rPr lang="en-US" dirty="0"/>
                        <a:t>X</a:t>
                      </a:r>
                    </a:p>
                  </a:txBody>
                  <a:tcPr anchor="ctr"/>
                </a:tc>
                <a:tc>
                  <a:txBody>
                    <a:bodyPr/>
                    <a:lstStyle/>
                    <a:p>
                      <a:pPr algn="ctr"/>
                      <a:r>
                        <a:rPr lang="en-US" dirty="0"/>
                        <a:t>X</a:t>
                      </a:r>
                    </a:p>
                  </a:txBody>
                  <a:tcPr anchor="ctr"/>
                </a:tc>
                <a:tc>
                  <a:txBody>
                    <a:bodyPr/>
                    <a:lstStyle/>
                    <a:p>
                      <a:pPr algn="ctr"/>
                      <a:r>
                        <a:rPr lang="en-US" dirty="0"/>
                        <a:t>X</a:t>
                      </a:r>
                    </a:p>
                  </a:txBody>
                  <a:tcPr anchor="ctr"/>
                </a:tc>
                <a:tc>
                  <a:txBody>
                    <a:bodyPr/>
                    <a:lstStyle/>
                    <a:p>
                      <a:pPr algn="ctr"/>
                      <a:endParaRPr lang="en-US" dirty="0"/>
                    </a:p>
                  </a:txBody>
                  <a:tcPr anchor="ctr"/>
                </a:tc>
                <a:tc>
                  <a:txBody>
                    <a:bodyPr/>
                    <a:lstStyle/>
                    <a:p>
                      <a:pPr algn="ctr"/>
                      <a:r>
                        <a:rPr lang="en-US" dirty="0"/>
                        <a:t>X</a:t>
                      </a:r>
                    </a:p>
                  </a:txBody>
                  <a:tcPr anchor="ctr"/>
                </a:tc>
                <a:extLst>
                  <a:ext uri="{0D108BD9-81ED-4DB2-BD59-A6C34878D82A}">
                    <a16:rowId xmlns:a16="http://schemas.microsoft.com/office/drawing/2014/main" val="117346682"/>
                  </a:ext>
                </a:extLst>
              </a:tr>
              <a:tr h="370840">
                <a:tc>
                  <a:txBody>
                    <a:bodyPr/>
                    <a:lstStyle/>
                    <a:p>
                      <a:r>
                        <a:rPr lang="en-US" sz="1100" dirty="0">
                          <a:latin typeface="Lato" panose="020B0604020202020204" charset="0"/>
                        </a:rPr>
                        <a:t>Location status/hours</a:t>
                      </a:r>
                    </a:p>
                  </a:txBody>
                  <a:tcPr anchor="ctr"/>
                </a:tc>
                <a:tc>
                  <a:txBody>
                    <a:bodyPr/>
                    <a:lstStyle/>
                    <a:p>
                      <a:pPr algn="ctr"/>
                      <a:r>
                        <a:rPr lang="en-US" dirty="0"/>
                        <a:t>X</a:t>
                      </a:r>
                    </a:p>
                  </a:txBody>
                  <a:tcPr anchor="ctr"/>
                </a:tc>
                <a:tc>
                  <a:txBody>
                    <a:bodyPr/>
                    <a:lstStyle/>
                    <a:p>
                      <a:pPr algn="ctr"/>
                      <a:r>
                        <a:rPr lang="en-US" dirty="0"/>
                        <a:t>X</a:t>
                      </a:r>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r>
                        <a:rPr lang="en-US" dirty="0"/>
                        <a:t>X</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a:t>X</a:t>
                      </a:r>
                    </a:p>
                  </a:txBody>
                  <a:tcPr anchor="ctr"/>
                </a:tc>
                <a:extLst>
                  <a:ext uri="{0D108BD9-81ED-4DB2-BD59-A6C34878D82A}">
                    <a16:rowId xmlns:a16="http://schemas.microsoft.com/office/drawing/2014/main" val="314840903"/>
                  </a:ext>
                </a:extLst>
              </a:tr>
              <a:tr h="370840">
                <a:tc>
                  <a:txBody>
                    <a:bodyPr/>
                    <a:lstStyle/>
                    <a:p>
                      <a:r>
                        <a:rPr lang="en-US" sz="1100" dirty="0">
                          <a:latin typeface="Lato" panose="020B0604020202020204" charset="0"/>
                        </a:rPr>
                        <a:t>General health/wellness</a:t>
                      </a:r>
                    </a:p>
                  </a:txBody>
                  <a:tcPr anchor="ctr"/>
                </a:tc>
                <a:tc>
                  <a:txBody>
                    <a:bodyPr/>
                    <a:lstStyle/>
                    <a:p>
                      <a:pPr algn="ctr"/>
                      <a:r>
                        <a:rPr lang="en-US" dirty="0"/>
                        <a:t>X</a:t>
                      </a:r>
                    </a:p>
                  </a:txBody>
                  <a:tcPr anchor="ctr"/>
                </a:tc>
                <a:tc>
                  <a:txBody>
                    <a:bodyPr/>
                    <a:lstStyle/>
                    <a:p>
                      <a:pPr algn="ctr"/>
                      <a:r>
                        <a:rPr lang="en-US" dirty="0"/>
                        <a:t>X</a:t>
                      </a:r>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r>
                        <a:rPr lang="en-US" dirty="0"/>
                        <a:t>X</a:t>
                      </a:r>
                    </a:p>
                  </a:txBody>
                  <a:tcPr anchor="ctr"/>
                </a:tc>
                <a:tc>
                  <a:txBody>
                    <a:bodyPr/>
                    <a:lstStyle/>
                    <a:p>
                      <a:pPr algn="ctr"/>
                      <a:endParaRPr lang="en-US" dirty="0"/>
                    </a:p>
                  </a:txBody>
                  <a:tcPr anchor="ctr"/>
                </a:tc>
                <a:tc>
                  <a:txBody>
                    <a:bodyPr/>
                    <a:lstStyle/>
                    <a:p>
                      <a:pPr algn="ctr"/>
                      <a:endParaRPr lang="en-US"/>
                    </a:p>
                  </a:txBody>
                  <a:tcPr anchor="ctr"/>
                </a:tc>
                <a:extLst>
                  <a:ext uri="{0D108BD9-81ED-4DB2-BD59-A6C34878D82A}">
                    <a16:rowId xmlns:a16="http://schemas.microsoft.com/office/drawing/2014/main" val="4142314513"/>
                  </a:ext>
                </a:extLst>
              </a:tr>
              <a:tr h="370840">
                <a:tc>
                  <a:txBody>
                    <a:bodyPr/>
                    <a:lstStyle/>
                    <a:p>
                      <a:endParaRPr lang="en-US" sz="1100" dirty="0">
                        <a:latin typeface="Lato" panose="020B0604020202020204" charset="0"/>
                      </a:endParaRPr>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a:p>
                  </a:txBody>
                  <a:tcPr anchor="ctr"/>
                </a:tc>
                <a:extLst>
                  <a:ext uri="{0D108BD9-81ED-4DB2-BD59-A6C34878D82A}">
                    <a16:rowId xmlns:a16="http://schemas.microsoft.com/office/drawing/2014/main" val="3981000603"/>
                  </a:ext>
                </a:extLst>
              </a:tr>
              <a:tr h="370840">
                <a:tc>
                  <a:txBody>
                    <a:bodyPr/>
                    <a:lstStyle/>
                    <a:p>
                      <a:endParaRPr lang="en-US" sz="1100" dirty="0">
                        <a:latin typeface="Lato" panose="020B0604020202020204" charset="0"/>
                      </a:endParaRPr>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97346819"/>
                  </a:ext>
                </a:extLst>
              </a:tr>
            </a:tbl>
          </a:graphicData>
        </a:graphic>
      </p:graphicFrame>
    </p:spTree>
    <p:extLst>
      <p:ext uri="{BB962C8B-B14F-4D97-AF65-F5344CB8AC3E}">
        <p14:creationId xmlns:p14="http://schemas.microsoft.com/office/powerpoint/2010/main" val="340214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8B9D0F31-AE0F-4138-86A6-C2468466F5CE}"/>
              </a:ext>
            </a:extLst>
          </p:cNvPr>
          <p:cNvPicPr>
            <a:picLocks noChangeAspect="1"/>
          </p:cNvPicPr>
          <p:nvPr/>
        </p:nvPicPr>
        <p:blipFill>
          <a:blip r:embed="rId2"/>
          <a:stretch>
            <a:fillRect/>
          </a:stretch>
        </p:blipFill>
        <p:spPr>
          <a:xfrm>
            <a:off x="462855" y="1104308"/>
            <a:ext cx="8218289" cy="3448233"/>
          </a:xfrm>
          <a:prstGeom prst="rect">
            <a:avLst/>
          </a:prstGeom>
        </p:spPr>
      </p:pic>
      <p:sp>
        <p:nvSpPr>
          <p:cNvPr id="3" name="Google Shape;211;p22">
            <a:extLst>
              <a:ext uri="{FF2B5EF4-FFF2-40B4-BE49-F238E27FC236}">
                <a16:creationId xmlns:a16="http://schemas.microsoft.com/office/drawing/2014/main" id="{C09200E1-C8B0-4D58-BD69-FD8760C59E2E}"/>
              </a:ext>
            </a:extLst>
          </p:cNvPr>
          <p:cNvSpPr txBox="1"/>
          <p:nvPr/>
        </p:nvSpPr>
        <p:spPr>
          <a:xfrm>
            <a:off x="586465" y="334209"/>
            <a:ext cx="5852100" cy="365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b="1" dirty="0">
                <a:solidFill>
                  <a:srgbClr val="A07DFB"/>
                </a:solidFill>
                <a:latin typeface="Lato"/>
                <a:ea typeface="Lato"/>
                <a:cs typeface="Lato"/>
                <a:sym typeface="Lato"/>
              </a:rPr>
              <a:t>Website Updates</a:t>
            </a:r>
            <a:endParaRPr sz="1600" b="1" dirty="0">
              <a:solidFill>
                <a:srgbClr val="A07DFB"/>
              </a:solidFill>
              <a:latin typeface="Lato"/>
              <a:ea typeface="Lato"/>
              <a:cs typeface="Lato"/>
              <a:sym typeface="Lato"/>
            </a:endParaRPr>
          </a:p>
        </p:txBody>
      </p:sp>
    </p:spTree>
    <p:extLst>
      <p:ext uri="{BB962C8B-B14F-4D97-AF65-F5344CB8AC3E}">
        <p14:creationId xmlns:p14="http://schemas.microsoft.com/office/powerpoint/2010/main" val="1939058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22" name="Google Shape;222;p22"/>
          <p:cNvPicPr preferRelativeResize="0"/>
          <p:nvPr/>
        </p:nvPicPr>
        <p:blipFill>
          <a:blip r:embed="rId3">
            <a:alphaModFix/>
          </a:blip>
          <a:stretch>
            <a:fillRect/>
          </a:stretch>
        </p:blipFill>
        <p:spPr>
          <a:xfrm>
            <a:off x="5605107" y="2866058"/>
            <a:ext cx="292608" cy="292608"/>
          </a:xfrm>
          <a:prstGeom prst="rect">
            <a:avLst/>
          </a:prstGeom>
          <a:noFill/>
          <a:ln>
            <a:noFill/>
          </a:ln>
        </p:spPr>
      </p:pic>
      <p:sp>
        <p:nvSpPr>
          <p:cNvPr id="224" name="Google Shape;224;p22"/>
          <p:cNvSpPr txBox="1">
            <a:spLocks noGrp="1"/>
          </p:cNvSpPr>
          <p:nvPr>
            <p:ph type="sldNum" idx="12"/>
          </p:nvPr>
        </p:nvSpPr>
        <p:spPr>
          <a:xfrm>
            <a:off x="8308833" y="4631942"/>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bg1"/>
                </a:solidFill>
              </a:rPr>
              <a:t>9</a:t>
            </a:fld>
            <a:endParaRPr dirty="0">
              <a:solidFill>
                <a:schemeClr val="bg1"/>
              </a:solidFill>
            </a:endParaRPr>
          </a:p>
        </p:txBody>
      </p:sp>
      <p:sp>
        <p:nvSpPr>
          <p:cNvPr id="19" name="Google Shape;221;p22">
            <a:extLst>
              <a:ext uri="{FF2B5EF4-FFF2-40B4-BE49-F238E27FC236}">
                <a16:creationId xmlns:a16="http://schemas.microsoft.com/office/drawing/2014/main" id="{0E8AB7C3-A63C-491E-95DE-28A3BEC6F3AC}"/>
              </a:ext>
            </a:extLst>
          </p:cNvPr>
          <p:cNvSpPr txBox="1"/>
          <p:nvPr/>
        </p:nvSpPr>
        <p:spPr>
          <a:xfrm>
            <a:off x="5861006" y="3319247"/>
            <a:ext cx="3291900" cy="29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a:solidFill>
                  <a:schemeClr val="bg1"/>
                </a:solidFill>
                <a:latin typeface="Lato"/>
                <a:ea typeface="Lato"/>
                <a:cs typeface="Lato"/>
                <a:sym typeface="Lato"/>
              </a:rPr>
              <a:t>Post New/Revised Materials</a:t>
            </a:r>
            <a:endParaRPr dirty="0">
              <a:solidFill>
                <a:schemeClr val="bg1"/>
              </a:solidFill>
              <a:latin typeface="Lato"/>
              <a:ea typeface="Lato"/>
              <a:cs typeface="Lato"/>
              <a:sym typeface="Lato"/>
            </a:endParaRPr>
          </a:p>
        </p:txBody>
      </p:sp>
      <p:pic>
        <p:nvPicPr>
          <p:cNvPr id="8" name="Picture 7" descr="A screenshot of a cell phone&#10;&#10;Description automatically generated">
            <a:extLst>
              <a:ext uri="{FF2B5EF4-FFF2-40B4-BE49-F238E27FC236}">
                <a16:creationId xmlns:a16="http://schemas.microsoft.com/office/drawing/2014/main" id="{F098D531-2B3B-490B-89F0-BAE755D41DB1}"/>
              </a:ext>
            </a:extLst>
          </p:cNvPr>
          <p:cNvPicPr>
            <a:picLocks noChangeAspect="1"/>
          </p:cNvPicPr>
          <p:nvPr/>
        </p:nvPicPr>
        <p:blipFill>
          <a:blip r:embed="rId4"/>
          <a:stretch>
            <a:fillRect/>
          </a:stretch>
        </p:blipFill>
        <p:spPr>
          <a:xfrm>
            <a:off x="571874" y="200789"/>
            <a:ext cx="4997303" cy="2017528"/>
          </a:xfrm>
          <a:prstGeom prst="rect">
            <a:avLst/>
          </a:prstGeom>
        </p:spPr>
      </p:pic>
      <p:sp>
        <p:nvSpPr>
          <p:cNvPr id="212" name="Google Shape;212;p22"/>
          <p:cNvSpPr txBox="1"/>
          <p:nvPr/>
        </p:nvSpPr>
        <p:spPr>
          <a:xfrm>
            <a:off x="5897715" y="1743527"/>
            <a:ext cx="3657600" cy="69647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chemeClr val="bg1"/>
                </a:solidFill>
                <a:latin typeface="Century Gothic"/>
                <a:ea typeface="Century Gothic"/>
                <a:cs typeface="Century Gothic"/>
                <a:sym typeface="Century Gothic"/>
              </a:rPr>
              <a:t>Practical Tips</a:t>
            </a:r>
            <a:endParaRPr lang="en" sz="2400" b="1" dirty="0">
              <a:solidFill>
                <a:schemeClr val="bg1"/>
              </a:solidFill>
              <a:latin typeface="Century Gothic"/>
              <a:ea typeface="Century Gothic"/>
              <a:cs typeface="Century Gothic"/>
              <a:sym typeface="Century Gothic"/>
            </a:endParaRPr>
          </a:p>
        </p:txBody>
      </p:sp>
      <p:pic>
        <p:nvPicPr>
          <p:cNvPr id="220" name="Google Shape;220;p22"/>
          <p:cNvPicPr preferRelativeResize="0"/>
          <p:nvPr/>
        </p:nvPicPr>
        <p:blipFill>
          <a:blip r:embed="rId3">
            <a:alphaModFix/>
          </a:blip>
          <a:stretch>
            <a:fillRect/>
          </a:stretch>
        </p:blipFill>
        <p:spPr>
          <a:xfrm>
            <a:off x="5569177" y="2517613"/>
            <a:ext cx="292608" cy="292608"/>
          </a:xfrm>
          <a:prstGeom prst="rect">
            <a:avLst/>
          </a:prstGeom>
          <a:noFill/>
          <a:ln>
            <a:noFill/>
          </a:ln>
        </p:spPr>
      </p:pic>
      <p:sp>
        <p:nvSpPr>
          <p:cNvPr id="221" name="Google Shape;221;p22"/>
          <p:cNvSpPr txBox="1"/>
          <p:nvPr/>
        </p:nvSpPr>
        <p:spPr>
          <a:xfrm>
            <a:off x="5874425" y="2499085"/>
            <a:ext cx="3291900" cy="29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a:solidFill>
                  <a:schemeClr val="bg1"/>
                </a:solidFill>
                <a:latin typeface="Lato"/>
                <a:ea typeface="Lato"/>
                <a:cs typeface="Lato"/>
                <a:sym typeface="Lato"/>
              </a:rPr>
              <a:t>Website Alert or Pop-up Messaging</a:t>
            </a:r>
            <a:endParaRPr dirty="0">
              <a:solidFill>
                <a:schemeClr val="bg1"/>
              </a:solidFill>
              <a:latin typeface="Lato"/>
              <a:ea typeface="Lato"/>
              <a:cs typeface="Lato"/>
              <a:sym typeface="Lato"/>
            </a:endParaRPr>
          </a:p>
        </p:txBody>
      </p:sp>
      <p:sp>
        <p:nvSpPr>
          <p:cNvPr id="223" name="Google Shape;223;p22"/>
          <p:cNvSpPr txBox="1"/>
          <p:nvPr/>
        </p:nvSpPr>
        <p:spPr>
          <a:xfrm>
            <a:off x="5874425" y="2980691"/>
            <a:ext cx="3388845" cy="16883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a:solidFill>
                  <a:schemeClr val="bg1"/>
                </a:solidFill>
                <a:latin typeface="Lato"/>
                <a:ea typeface="Lato"/>
                <a:cs typeface="Lato"/>
                <a:sym typeface="Lato"/>
              </a:rPr>
              <a:t>Dedicated Health &amp; Safety page or</a:t>
            </a:r>
          </a:p>
          <a:p>
            <a:pPr marL="0" lvl="0" indent="0" algn="l" rtl="0">
              <a:lnSpc>
                <a:spcPct val="115000"/>
              </a:lnSpc>
              <a:spcBef>
                <a:spcPts val="0"/>
              </a:spcBef>
              <a:spcAft>
                <a:spcPts val="0"/>
              </a:spcAft>
              <a:buNone/>
            </a:pPr>
            <a:r>
              <a:rPr lang="en-US" b="1" dirty="0">
                <a:solidFill>
                  <a:schemeClr val="bg1"/>
                </a:solidFill>
                <a:latin typeface="Lato"/>
                <a:ea typeface="Lato"/>
                <a:cs typeface="Lato"/>
                <a:sym typeface="Lato"/>
              </a:rPr>
              <a:t> blog post</a:t>
            </a:r>
            <a:endParaRPr dirty="0">
              <a:solidFill>
                <a:schemeClr val="bg1"/>
              </a:solidFill>
              <a:latin typeface="Lato"/>
              <a:ea typeface="Lato"/>
              <a:cs typeface="Lato"/>
              <a:sym typeface="Lato"/>
            </a:endParaRPr>
          </a:p>
        </p:txBody>
      </p:sp>
      <p:pic>
        <p:nvPicPr>
          <p:cNvPr id="2" name="Picture 1">
            <a:extLst>
              <a:ext uri="{FF2B5EF4-FFF2-40B4-BE49-F238E27FC236}">
                <a16:creationId xmlns:a16="http://schemas.microsoft.com/office/drawing/2014/main" id="{0DDE4AB5-B6B3-48D5-A366-3691FC7843F0}"/>
              </a:ext>
            </a:extLst>
          </p:cNvPr>
          <p:cNvPicPr>
            <a:picLocks noChangeAspect="1"/>
          </p:cNvPicPr>
          <p:nvPr/>
        </p:nvPicPr>
        <p:blipFill>
          <a:blip r:embed="rId5"/>
          <a:stretch>
            <a:fillRect/>
          </a:stretch>
        </p:blipFill>
        <p:spPr>
          <a:xfrm>
            <a:off x="5581792" y="3297190"/>
            <a:ext cx="292633" cy="292633"/>
          </a:xfrm>
          <a:prstGeom prst="rect">
            <a:avLst/>
          </a:prstGeom>
        </p:spPr>
      </p:pic>
      <p:pic>
        <p:nvPicPr>
          <p:cNvPr id="23" name="Google Shape;220;p22">
            <a:extLst>
              <a:ext uri="{FF2B5EF4-FFF2-40B4-BE49-F238E27FC236}">
                <a16:creationId xmlns:a16="http://schemas.microsoft.com/office/drawing/2014/main" id="{0F0E0270-5560-4643-8EF2-C3A5AA748862}"/>
              </a:ext>
            </a:extLst>
          </p:cNvPr>
          <p:cNvPicPr preferRelativeResize="0"/>
          <p:nvPr/>
        </p:nvPicPr>
        <p:blipFill>
          <a:blip r:embed="rId3">
            <a:alphaModFix/>
          </a:blip>
          <a:stretch>
            <a:fillRect/>
          </a:stretch>
        </p:blipFill>
        <p:spPr>
          <a:xfrm>
            <a:off x="5605588" y="3729913"/>
            <a:ext cx="292608" cy="292608"/>
          </a:xfrm>
          <a:prstGeom prst="rect">
            <a:avLst/>
          </a:prstGeom>
          <a:noFill/>
          <a:ln>
            <a:noFill/>
          </a:ln>
        </p:spPr>
      </p:pic>
      <p:sp>
        <p:nvSpPr>
          <p:cNvPr id="24" name="Google Shape;221;p22">
            <a:extLst>
              <a:ext uri="{FF2B5EF4-FFF2-40B4-BE49-F238E27FC236}">
                <a16:creationId xmlns:a16="http://schemas.microsoft.com/office/drawing/2014/main" id="{DC94EF5B-B452-4099-99A8-180058CE3FB8}"/>
              </a:ext>
            </a:extLst>
          </p:cNvPr>
          <p:cNvSpPr txBox="1"/>
          <p:nvPr/>
        </p:nvSpPr>
        <p:spPr>
          <a:xfrm>
            <a:off x="5897715" y="3929990"/>
            <a:ext cx="2704974" cy="12424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a:solidFill>
                  <a:schemeClr val="bg1"/>
                </a:solidFill>
                <a:latin typeface="Lato"/>
                <a:ea typeface="Lato"/>
                <a:cs typeface="Lato"/>
                <a:sym typeface="Lato"/>
              </a:rPr>
              <a:t>Update Location Status/Hours of  Operation</a:t>
            </a:r>
            <a:endParaRPr dirty="0">
              <a:solidFill>
                <a:schemeClr val="bg1"/>
              </a:solidFill>
              <a:latin typeface="Lato"/>
              <a:ea typeface="Lato"/>
              <a:cs typeface="Lato"/>
              <a:sym typeface="Lato"/>
            </a:endParaRPr>
          </a:p>
        </p:txBody>
      </p:sp>
      <p:pic>
        <p:nvPicPr>
          <p:cNvPr id="10" name="Picture 9" descr="A screenshot of a social media post&#10;&#10;Description automatically generated">
            <a:extLst>
              <a:ext uri="{FF2B5EF4-FFF2-40B4-BE49-F238E27FC236}">
                <a16:creationId xmlns:a16="http://schemas.microsoft.com/office/drawing/2014/main" id="{F9AFC9A8-67F9-40CB-8AA2-54D1FB2E7FAA}"/>
              </a:ext>
            </a:extLst>
          </p:cNvPr>
          <p:cNvPicPr>
            <a:picLocks noChangeAspect="1"/>
          </p:cNvPicPr>
          <p:nvPr/>
        </p:nvPicPr>
        <p:blipFill>
          <a:blip r:embed="rId6"/>
          <a:stretch>
            <a:fillRect/>
          </a:stretch>
        </p:blipFill>
        <p:spPr>
          <a:xfrm>
            <a:off x="420337" y="2057155"/>
            <a:ext cx="3358869" cy="2968387"/>
          </a:xfrm>
          <a:prstGeom prst="rect">
            <a:avLst/>
          </a:prstGeom>
        </p:spPr>
      </p:pic>
    </p:spTree>
    <p:extLst>
      <p:ext uri="{BB962C8B-B14F-4D97-AF65-F5344CB8AC3E}">
        <p14:creationId xmlns:p14="http://schemas.microsoft.com/office/powerpoint/2010/main" val="279987565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2289</Words>
  <Application>Microsoft Office PowerPoint</Application>
  <PresentationFormat>On-screen Show (16:9)</PresentationFormat>
  <Paragraphs>254</Paragraphs>
  <Slides>20</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Helvetica Neue</vt:lpstr>
      <vt:lpstr>Lato</vt:lpstr>
      <vt:lpstr>Century Gothic</vt:lpstr>
      <vt:lpstr>Simple Light</vt:lpstr>
      <vt:lpstr>Building Consumer Confidence During COVID-19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Ecosystem:   A complex network or  interconnected system</vt:lpstr>
      <vt:lpstr>PowerPoint Presentation</vt:lpstr>
      <vt:lpstr>Economical resources for programs of any size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Consumer Confidence During COVID-19</dc:title>
  <dc:creator>Reymann, Cara</dc:creator>
  <cp:lastModifiedBy>Reymann, Cara</cp:lastModifiedBy>
  <cp:revision>12</cp:revision>
  <dcterms:created xsi:type="dcterms:W3CDTF">2020-06-04T00:02:43Z</dcterms:created>
  <dcterms:modified xsi:type="dcterms:W3CDTF">2020-06-04T18:20:57Z</dcterms:modified>
</cp:coreProperties>
</file>